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4"/>
    <p:sldMasterId id="2147483692" r:id="rId5"/>
  </p:sldMasterIdLst>
  <p:notesMasterIdLst>
    <p:notesMasterId r:id="rId24"/>
  </p:notesMasterIdLst>
  <p:sldIdLst>
    <p:sldId id="256" r:id="rId6"/>
    <p:sldId id="297" r:id="rId7"/>
    <p:sldId id="281" r:id="rId8"/>
    <p:sldId id="298" r:id="rId9"/>
    <p:sldId id="282" r:id="rId10"/>
    <p:sldId id="283" r:id="rId11"/>
    <p:sldId id="284" r:id="rId12"/>
    <p:sldId id="293" r:id="rId13"/>
    <p:sldId id="288" r:id="rId14"/>
    <p:sldId id="289" r:id="rId15"/>
    <p:sldId id="290" r:id="rId16"/>
    <p:sldId id="299" r:id="rId17"/>
    <p:sldId id="301" r:id="rId18"/>
    <p:sldId id="292" r:id="rId19"/>
    <p:sldId id="295" r:id="rId20"/>
    <p:sldId id="296" r:id="rId21"/>
    <p:sldId id="294" r:id="rId22"/>
    <p:sldId id="302"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FE6434C-BF08-417D-9341-04EA14B18FA4}">
          <p14:sldIdLst>
            <p14:sldId id="256"/>
            <p14:sldId id="297"/>
            <p14:sldId id="281"/>
            <p14:sldId id="298"/>
            <p14:sldId id="282"/>
            <p14:sldId id="283"/>
            <p14:sldId id="284"/>
            <p14:sldId id="293"/>
            <p14:sldId id="288"/>
            <p14:sldId id="289"/>
            <p14:sldId id="290"/>
            <p14:sldId id="299"/>
            <p14:sldId id="301"/>
            <p14:sldId id="292"/>
            <p14:sldId id="295"/>
            <p14:sldId id="296"/>
            <p14:sldId id="294"/>
            <p14:sldId id="302"/>
          </p14:sldIdLst>
        </p14:section>
      </p14:sectionLst>
    </p:ext>
    <p:ext uri="{EFAFB233-063F-42B5-8137-9DF3F51BA10A}">
      <p15:sldGuideLst xmlns:p15="http://schemas.microsoft.com/office/powerpoint/2012/main">
        <p15:guide id="1" orient="horz" pos="2160" userDrawn="1">
          <p15:clr>
            <a:srgbClr val="A4A3A4"/>
          </p15:clr>
        </p15:guide>
        <p15:guide id="2"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Marie Pino" initials="AP"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6"/>
    <a:srgbClr val="696969"/>
    <a:srgbClr val="18497B"/>
    <a:srgbClr val="2971BD"/>
    <a:srgbClr val="285EA0"/>
    <a:srgbClr val="295DA5"/>
    <a:srgbClr val="2B67AF"/>
    <a:srgbClr val="528ED6"/>
    <a:srgbClr val="2F70BF"/>
    <a:srgbClr val="BDC7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C14374-F4EF-4659-BC92-AD2C82E80924}" v="128" dt="2020-11-19T11:01:28.5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6" autoAdjust="0"/>
    <p:restoredTop sz="70388" autoAdjust="0"/>
  </p:normalViewPr>
  <p:slideViewPr>
    <p:cSldViewPr snapToGrid="0">
      <p:cViewPr varScale="1">
        <p:scale>
          <a:sx n="58" d="100"/>
          <a:sy n="58" d="100"/>
        </p:scale>
        <p:origin x="1118" y="53"/>
      </p:cViewPr>
      <p:guideLst>
        <p:guide orient="horz" pos="2160"/>
        <p:guide pos="504"/>
      </p:guideLst>
    </p:cSldViewPr>
  </p:slideViewPr>
  <p:outlineViewPr>
    <p:cViewPr>
      <p:scale>
        <a:sx n="33" d="100"/>
        <a:sy n="33" d="100"/>
      </p:scale>
      <p:origin x="24"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Covered workers per beneficiary</c:v>
                </c:pt>
              </c:strCache>
            </c:strRef>
          </c:tx>
          <c:spPr>
            <a:ln w="28575" cap="rnd">
              <a:solidFill>
                <a:schemeClr val="accent1"/>
              </a:solidFill>
              <a:round/>
            </a:ln>
            <a:effectLst/>
          </c:spPr>
          <c:marker>
            <c:symbol val="none"/>
          </c:marker>
          <c:cat>
            <c:numRef>
              <c:f>Sheet1!$A$2:$A$9</c:f>
              <c:numCache>
                <c:formatCode>General</c:formatCode>
                <c:ptCount val="8"/>
                <c:pt idx="0">
                  <c:v>1950</c:v>
                </c:pt>
                <c:pt idx="1">
                  <c:v>1960</c:v>
                </c:pt>
                <c:pt idx="2">
                  <c:v>1970</c:v>
                </c:pt>
                <c:pt idx="3">
                  <c:v>1980</c:v>
                </c:pt>
                <c:pt idx="4">
                  <c:v>1990</c:v>
                </c:pt>
                <c:pt idx="5">
                  <c:v>2000</c:v>
                </c:pt>
                <c:pt idx="6">
                  <c:v>2010</c:v>
                </c:pt>
                <c:pt idx="7">
                  <c:v>2020</c:v>
                </c:pt>
              </c:numCache>
            </c:numRef>
          </c:cat>
          <c:val>
            <c:numRef>
              <c:f>Sheet1!$B$2:$B$9</c:f>
              <c:numCache>
                <c:formatCode>General</c:formatCode>
                <c:ptCount val="8"/>
                <c:pt idx="0">
                  <c:v>16.5</c:v>
                </c:pt>
                <c:pt idx="1">
                  <c:v>5.0999999999999996</c:v>
                </c:pt>
                <c:pt idx="2">
                  <c:v>3.7</c:v>
                </c:pt>
                <c:pt idx="3">
                  <c:v>3.2</c:v>
                </c:pt>
                <c:pt idx="4">
                  <c:v>3.4</c:v>
                </c:pt>
                <c:pt idx="5">
                  <c:v>3.4</c:v>
                </c:pt>
                <c:pt idx="6">
                  <c:v>2.9</c:v>
                </c:pt>
                <c:pt idx="7">
                  <c:v>2.8</c:v>
                </c:pt>
              </c:numCache>
            </c:numRef>
          </c:val>
          <c:smooth val="0"/>
          <c:extLst>
            <c:ext xmlns:c16="http://schemas.microsoft.com/office/drawing/2014/chart" uri="{C3380CC4-5D6E-409C-BE32-E72D297353CC}">
              <c16:uniqueId val="{00000000-B3BC-4A67-994F-2EFF263E7164}"/>
            </c:ext>
          </c:extLst>
        </c:ser>
        <c:dLbls>
          <c:showLegendKey val="0"/>
          <c:showVal val="0"/>
          <c:showCatName val="0"/>
          <c:showSerName val="0"/>
          <c:showPercent val="0"/>
          <c:showBubbleSize val="0"/>
        </c:dLbls>
        <c:smooth val="0"/>
        <c:axId val="449174848"/>
        <c:axId val="169957136"/>
      </c:lineChart>
      <c:catAx>
        <c:axId val="449174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9957136"/>
        <c:crosses val="autoZero"/>
        <c:auto val="1"/>
        <c:lblAlgn val="ctr"/>
        <c:lblOffset val="100"/>
        <c:noMultiLvlLbl val="0"/>
      </c:catAx>
      <c:valAx>
        <c:axId val="169957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917484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1" i="0" u="none" strike="noStrike" baseline="0" dirty="0"/>
              <a:t>Proposal Payable Benefit as Percent of Current Law </a:t>
            </a:r>
            <a:r>
              <a:rPr lang="en-US" sz="1800" b="1" i="0" u="sng" strike="noStrike" baseline="0" dirty="0">
                <a:solidFill>
                  <a:srgbClr val="FF0000"/>
                </a:solidFill>
              </a:rPr>
              <a:t>Payable</a:t>
            </a:r>
            <a:r>
              <a:rPr lang="en-US" sz="1800" b="1" i="0" u="none" strike="noStrike" baseline="0" dirty="0"/>
              <a:t> Benefit</a:t>
            </a:r>
          </a:p>
          <a:p>
            <a:pPr>
              <a:defRPr/>
            </a:pPr>
            <a:r>
              <a:rPr lang="en-US" sz="1800" b="1" i="0" u="none" strike="noStrike" baseline="0" dirty="0"/>
              <a:t>For employee reaching age 65 in 2030 who has worked 30 years</a:t>
            </a:r>
          </a:p>
          <a:p>
            <a:pPr>
              <a:defRPr/>
            </a:pPr>
            <a:r>
              <a:rPr lang="en-US" sz="1800" b="1" i="0" u="none" strike="noStrike" baseline="0" dirty="0"/>
              <a:t>By age and AIME</a:t>
            </a:r>
            <a:r>
              <a:rPr lang="en-US" sz="1800" b="0" i="0" u="none" strike="noStrike" baseline="0" dirty="0"/>
              <a:t>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13,466</c:v>
                </c:pt>
              </c:strCache>
            </c:strRef>
          </c:tx>
          <c:spPr>
            <a:solidFill>
              <a:schemeClr val="accent1"/>
            </a:solidFill>
            <a:ln>
              <a:noFill/>
            </a:ln>
            <a:effectLst/>
          </c:spPr>
          <c:invertIfNegative val="0"/>
          <c:cat>
            <c:strRef>
              <c:f>Sheet1!$A$2:$A$5</c:f>
              <c:strCache>
                <c:ptCount val="2"/>
                <c:pt idx="0">
                  <c:v>65</c:v>
                </c:pt>
                <c:pt idx="1">
                  <c:v>75</c:v>
                </c:pt>
              </c:strCache>
            </c:strRef>
          </c:cat>
          <c:val>
            <c:numRef>
              <c:f>Sheet1!$B$2:$B$5</c:f>
              <c:numCache>
                <c:formatCode>General</c:formatCode>
                <c:ptCount val="2"/>
                <c:pt idx="0">
                  <c:v>144</c:v>
                </c:pt>
                <c:pt idx="1">
                  <c:v>186</c:v>
                </c:pt>
              </c:numCache>
            </c:numRef>
          </c:val>
          <c:extLst>
            <c:ext xmlns:c16="http://schemas.microsoft.com/office/drawing/2014/chart" uri="{C3380CC4-5D6E-409C-BE32-E72D297353CC}">
              <c16:uniqueId val="{00000000-7CFC-469C-B150-017A38855F78}"/>
            </c:ext>
          </c:extLst>
        </c:ser>
        <c:ser>
          <c:idx val="1"/>
          <c:order val="1"/>
          <c:tx>
            <c:strRef>
              <c:f>Sheet1!$C$1</c:f>
              <c:strCache>
                <c:ptCount val="1"/>
                <c:pt idx="0">
                  <c:v>24,239</c:v>
                </c:pt>
              </c:strCache>
            </c:strRef>
          </c:tx>
          <c:spPr>
            <a:solidFill>
              <a:schemeClr val="accent2"/>
            </a:solidFill>
            <a:ln>
              <a:noFill/>
            </a:ln>
            <a:effectLst/>
          </c:spPr>
          <c:invertIfNegative val="0"/>
          <c:cat>
            <c:strRef>
              <c:f>Sheet1!$A$2:$A$5</c:f>
              <c:strCache>
                <c:ptCount val="2"/>
                <c:pt idx="0">
                  <c:v>65</c:v>
                </c:pt>
                <c:pt idx="1">
                  <c:v>75</c:v>
                </c:pt>
              </c:strCache>
            </c:strRef>
          </c:cat>
          <c:val>
            <c:numRef>
              <c:f>Sheet1!$C$2:$C$5</c:f>
              <c:numCache>
                <c:formatCode>_(* #,##0_);_(* \(#,##0\);_(* "-"??_);_(@_)</c:formatCode>
                <c:ptCount val="2"/>
                <c:pt idx="0">
                  <c:v>110.3</c:v>
                </c:pt>
                <c:pt idx="1">
                  <c:v>142.80000000000001</c:v>
                </c:pt>
              </c:numCache>
            </c:numRef>
          </c:val>
          <c:extLst>
            <c:ext xmlns:c16="http://schemas.microsoft.com/office/drawing/2014/chart" uri="{C3380CC4-5D6E-409C-BE32-E72D297353CC}">
              <c16:uniqueId val="{00000001-7CFC-469C-B150-017A38855F78}"/>
            </c:ext>
          </c:extLst>
        </c:ser>
        <c:ser>
          <c:idx val="2"/>
          <c:order val="2"/>
          <c:tx>
            <c:strRef>
              <c:f>Sheet1!$D$1</c:f>
              <c:strCache>
                <c:ptCount val="1"/>
                <c:pt idx="0">
                  <c:v>53,864</c:v>
                </c:pt>
              </c:strCache>
            </c:strRef>
          </c:tx>
          <c:spPr>
            <a:solidFill>
              <a:schemeClr val="accent3"/>
            </a:solidFill>
            <a:ln>
              <a:noFill/>
            </a:ln>
            <a:effectLst/>
          </c:spPr>
          <c:invertIfNegative val="0"/>
          <c:cat>
            <c:strRef>
              <c:f>Sheet1!$A$2:$A$5</c:f>
              <c:strCache>
                <c:ptCount val="2"/>
                <c:pt idx="0">
                  <c:v>65</c:v>
                </c:pt>
                <c:pt idx="1">
                  <c:v>75</c:v>
                </c:pt>
              </c:strCache>
            </c:strRef>
          </c:cat>
          <c:val>
            <c:numRef>
              <c:f>Sheet1!$D$2:$D$5</c:f>
              <c:numCache>
                <c:formatCode>General</c:formatCode>
                <c:ptCount val="2"/>
                <c:pt idx="0">
                  <c:v>102</c:v>
                </c:pt>
                <c:pt idx="1">
                  <c:v>132</c:v>
                </c:pt>
              </c:numCache>
            </c:numRef>
          </c:val>
          <c:extLst>
            <c:ext xmlns:c16="http://schemas.microsoft.com/office/drawing/2014/chart" uri="{C3380CC4-5D6E-409C-BE32-E72D297353CC}">
              <c16:uniqueId val="{00000002-7CFC-469C-B150-017A38855F78}"/>
            </c:ext>
          </c:extLst>
        </c:ser>
        <c:dLbls>
          <c:showLegendKey val="0"/>
          <c:showVal val="0"/>
          <c:showCatName val="0"/>
          <c:showSerName val="0"/>
          <c:showPercent val="0"/>
          <c:showBubbleSize val="0"/>
        </c:dLbls>
        <c:gapWidth val="150"/>
        <c:axId val="901015952"/>
        <c:axId val="1007095168"/>
      </c:barChart>
      <c:catAx>
        <c:axId val="901015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07095168"/>
        <c:crosses val="autoZero"/>
        <c:auto val="1"/>
        <c:lblAlgn val="ctr"/>
        <c:lblOffset val="100"/>
        <c:noMultiLvlLbl val="0"/>
      </c:catAx>
      <c:valAx>
        <c:axId val="1007095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Percent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101595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5DBCEB2-70DE-4279-90BB-447521FCCCFD}" type="datetimeFigureOut">
              <a:rPr lang="en-US" smtClean="0"/>
              <a:t>11/19/2020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45822F6-1D39-457F-9F01-022EC97A8EC4}" type="slidenum">
              <a:rPr lang="en-US" smtClean="0"/>
              <a:t>‹#›</a:t>
            </a:fld>
            <a:endParaRPr lang="en-US" dirty="0"/>
          </a:p>
        </p:txBody>
      </p:sp>
    </p:spTree>
    <p:extLst>
      <p:ext uri="{BB962C8B-B14F-4D97-AF65-F5344CB8AC3E}">
        <p14:creationId xmlns:p14="http://schemas.microsoft.com/office/powerpoint/2010/main" val="1383871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4EFA4CCC-5BBA-463B-B25F-3A0FF9E4251B}" type="slidenum">
              <a:rPr lang="en-US" smtClean="0">
                <a:solidFill>
                  <a:prstClr val="black"/>
                </a:solidFill>
                <a:latin typeface="Arial" charset="0"/>
              </a:rPr>
              <a:pPr/>
              <a:t>1</a:t>
            </a:fld>
            <a:endParaRPr lang="en-US" dirty="0">
              <a:solidFill>
                <a:prstClr val="black"/>
              </a:solidFill>
              <a:latin typeface="Arial"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dirty="0">
              <a:latin typeface="Arial" charset="0"/>
            </a:endParaRPr>
          </a:p>
        </p:txBody>
      </p:sp>
    </p:spTree>
    <p:extLst>
      <p:ext uri="{BB962C8B-B14F-4D97-AF65-F5344CB8AC3E}">
        <p14:creationId xmlns:p14="http://schemas.microsoft.com/office/powerpoint/2010/main" val="3029551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5822F6-1D39-457F-9F01-022EC97A8EC4}" type="slidenum">
              <a:rPr lang="en-US" smtClean="0"/>
              <a:t>2</a:t>
            </a:fld>
            <a:endParaRPr lang="en-US" dirty="0"/>
          </a:p>
        </p:txBody>
      </p:sp>
    </p:spTree>
    <p:extLst>
      <p:ext uri="{BB962C8B-B14F-4D97-AF65-F5344CB8AC3E}">
        <p14:creationId xmlns:p14="http://schemas.microsoft.com/office/powerpoint/2010/main" val="1873796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5822F6-1D39-457F-9F01-022EC97A8EC4}" type="slidenum">
              <a:rPr lang="en-US" smtClean="0"/>
              <a:t>3</a:t>
            </a:fld>
            <a:endParaRPr lang="en-US" dirty="0"/>
          </a:p>
        </p:txBody>
      </p:sp>
    </p:spTree>
    <p:extLst>
      <p:ext uri="{BB962C8B-B14F-4D97-AF65-F5344CB8AC3E}">
        <p14:creationId xmlns:p14="http://schemas.microsoft.com/office/powerpoint/2010/main" val="2808704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5822F6-1D39-457F-9F01-022EC97A8EC4}" type="slidenum">
              <a:rPr lang="en-US" smtClean="0"/>
              <a:t>5</a:t>
            </a:fld>
            <a:endParaRPr lang="en-US" dirty="0"/>
          </a:p>
        </p:txBody>
      </p:sp>
    </p:spTree>
    <p:extLst>
      <p:ext uri="{BB962C8B-B14F-4D97-AF65-F5344CB8AC3E}">
        <p14:creationId xmlns:p14="http://schemas.microsoft.com/office/powerpoint/2010/main" val="1724777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baseline="0" dirty="0">
                <a:solidFill>
                  <a:srgbClr val="000000"/>
                </a:solidFill>
                <a:latin typeface="Times New Roman" panose="02020603050405020304" pitchFamily="18" charset="0"/>
              </a:rPr>
              <a:t>The program also receives income from the federal income taxes that some beneficiaries pay on a portion of their benefits (3.4%), interest income on asset reserves held by the Social Security trust funds (7.6%), and a small amount (less than 1%) of other income</a:t>
            </a:r>
          </a:p>
          <a:p>
            <a:endParaRPr lang="en-US" dirty="0"/>
          </a:p>
        </p:txBody>
      </p:sp>
      <p:sp>
        <p:nvSpPr>
          <p:cNvPr id="4" name="Slide Number Placeholder 3"/>
          <p:cNvSpPr>
            <a:spLocks noGrp="1"/>
          </p:cNvSpPr>
          <p:nvPr>
            <p:ph type="sldNum" sz="quarter" idx="5"/>
          </p:nvPr>
        </p:nvSpPr>
        <p:spPr/>
        <p:txBody>
          <a:bodyPr/>
          <a:lstStyle/>
          <a:p>
            <a:fld id="{D45822F6-1D39-457F-9F01-022EC97A8EC4}" type="slidenum">
              <a:rPr lang="en-US" smtClean="0"/>
              <a:t>6</a:t>
            </a:fld>
            <a:endParaRPr lang="en-US" dirty="0"/>
          </a:p>
        </p:txBody>
      </p:sp>
    </p:spTree>
    <p:extLst>
      <p:ext uri="{BB962C8B-B14F-4D97-AF65-F5344CB8AC3E}">
        <p14:creationId xmlns:p14="http://schemas.microsoft.com/office/powerpoint/2010/main" val="3304118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5822F6-1D39-457F-9F01-022EC97A8EC4}" type="slidenum">
              <a:rPr lang="en-US" smtClean="0"/>
              <a:t>10</a:t>
            </a:fld>
            <a:endParaRPr lang="en-US" dirty="0"/>
          </a:p>
        </p:txBody>
      </p:sp>
    </p:spTree>
    <p:extLst>
      <p:ext uri="{BB962C8B-B14F-4D97-AF65-F5344CB8AC3E}">
        <p14:creationId xmlns:p14="http://schemas.microsoft.com/office/powerpoint/2010/main" val="251294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5822F6-1D39-457F-9F01-022EC97A8EC4}" type="slidenum">
              <a:rPr lang="en-US" smtClean="0"/>
              <a:t>12</a:t>
            </a:fld>
            <a:endParaRPr lang="en-US" dirty="0"/>
          </a:p>
        </p:txBody>
      </p:sp>
    </p:spTree>
    <p:extLst>
      <p:ext uri="{BB962C8B-B14F-4D97-AF65-F5344CB8AC3E}">
        <p14:creationId xmlns:p14="http://schemas.microsoft.com/office/powerpoint/2010/main" val="566894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5822F6-1D39-457F-9F01-022EC97A8EC4}" type="slidenum">
              <a:rPr lang="en-US" smtClean="0"/>
              <a:t>15</a:t>
            </a:fld>
            <a:endParaRPr lang="en-US" dirty="0"/>
          </a:p>
        </p:txBody>
      </p:sp>
    </p:spTree>
    <p:extLst>
      <p:ext uri="{BB962C8B-B14F-4D97-AF65-F5344CB8AC3E}">
        <p14:creationId xmlns:p14="http://schemas.microsoft.com/office/powerpoint/2010/main" val="3398436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5822F6-1D39-457F-9F01-022EC97A8EC4}" type="slidenum">
              <a:rPr lang="en-US" smtClean="0"/>
              <a:t>16</a:t>
            </a:fld>
            <a:endParaRPr lang="en-US" dirty="0"/>
          </a:p>
        </p:txBody>
      </p:sp>
    </p:spTree>
    <p:extLst>
      <p:ext uri="{BB962C8B-B14F-4D97-AF65-F5344CB8AC3E}">
        <p14:creationId xmlns:p14="http://schemas.microsoft.com/office/powerpoint/2010/main" val="25556095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7" name="Rectangle 6"/>
          <p:cNvSpPr/>
          <p:nvPr userDrawn="1"/>
        </p:nvSpPr>
        <p:spPr bwMode="auto">
          <a:xfrm>
            <a:off x="0" y="0"/>
            <a:ext cx="12192000" cy="3733800"/>
          </a:xfrm>
          <a:prstGeom prst="rect">
            <a:avLst/>
          </a:prstGeom>
          <a:solidFill>
            <a:schemeClr val="bg1">
              <a:alpha val="2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2" name="Rectangle 1"/>
          <p:cNvSpPr/>
          <p:nvPr userDrawn="1"/>
        </p:nvSpPr>
        <p:spPr bwMode="auto">
          <a:xfrm>
            <a:off x="0" y="3962400"/>
            <a:ext cx="12192000" cy="2895600"/>
          </a:xfrm>
          <a:prstGeom prst="rect">
            <a:avLst/>
          </a:prstGeom>
          <a:solidFill>
            <a:schemeClr val="accent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8" name="Title 7"/>
          <p:cNvSpPr>
            <a:spLocks noGrp="1"/>
          </p:cNvSpPr>
          <p:nvPr>
            <p:ph type="title"/>
          </p:nvPr>
        </p:nvSpPr>
        <p:spPr>
          <a:xfrm>
            <a:off x="1828796" y="3918466"/>
            <a:ext cx="8534403" cy="1186934"/>
          </a:xfrm>
        </p:spPr>
        <p:txBody>
          <a:bodyPr anchor="b"/>
          <a:lstStyle>
            <a:lvl1pPr algn="ctr">
              <a:defRPr sz="2800">
                <a:solidFill>
                  <a:schemeClr val="bg1"/>
                </a:solidFill>
              </a:defRPr>
            </a:lvl1pPr>
          </a:lstStyle>
          <a:p>
            <a:r>
              <a:rPr lang="en-US"/>
              <a:t>Click to edit Master title style</a:t>
            </a:r>
            <a:endParaRPr lang="en-US" dirty="0"/>
          </a:p>
        </p:txBody>
      </p:sp>
      <p:sp>
        <p:nvSpPr>
          <p:cNvPr id="9" name="Rectangle 8"/>
          <p:cNvSpPr/>
          <p:nvPr userDrawn="1"/>
        </p:nvSpPr>
        <p:spPr>
          <a:xfrm>
            <a:off x="6003632" y="3549134"/>
            <a:ext cx="184731" cy="369332"/>
          </a:xfrm>
          <a:prstGeom prst="rect">
            <a:avLst/>
          </a:prstGeom>
        </p:spPr>
        <p:txBody>
          <a:bodyPr wrap="none">
            <a:spAutoFit/>
          </a:bodyPr>
          <a:lstStyle/>
          <a:p>
            <a:pPr algn="ctr" defTabSz="914400" fontAlgn="base">
              <a:spcBef>
                <a:spcPct val="0"/>
              </a:spcBef>
              <a:spcAft>
                <a:spcPct val="0"/>
              </a:spcAft>
            </a:pPr>
            <a:endParaRPr lang="en-US" sz="1800" b="1" dirty="0">
              <a:solidFill>
                <a:schemeClr val="bg1"/>
              </a:solidFill>
              <a:ea typeface="ＭＳ Ｐゴシック" pitchFamily="34" charset="-128"/>
              <a:cs typeface="+mn-cs"/>
            </a:endParaRPr>
          </a:p>
        </p:txBody>
      </p:sp>
      <p:sp>
        <p:nvSpPr>
          <p:cNvPr id="11" name="Text Placeholder 10"/>
          <p:cNvSpPr>
            <a:spLocks noGrp="1"/>
          </p:cNvSpPr>
          <p:nvPr>
            <p:ph type="body" sz="quarter" idx="10"/>
          </p:nvPr>
        </p:nvSpPr>
        <p:spPr>
          <a:xfrm>
            <a:off x="1828800" y="5105400"/>
            <a:ext cx="8534400" cy="1447800"/>
          </a:xfrm>
        </p:spPr>
        <p:txBody>
          <a:bodyPr/>
          <a:lstStyle>
            <a:lvl1pPr marL="0" indent="0" algn="ctr">
              <a:buNone/>
              <a:defRPr sz="1600">
                <a:solidFill>
                  <a:schemeClr val="bg1"/>
                </a:solidFill>
              </a:defRPr>
            </a:lvl1pPr>
          </a:lstStyle>
          <a:p>
            <a:pPr lvl="0"/>
            <a:r>
              <a:rPr lang="en-US"/>
              <a:t>Click to edit Master text styles</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01414" y="1752600"/>
            <a:ext cx="3369435" cy="616529"/>
          </a:xfrm>
          <a:prstGeom prst="rect">
            <a:avLst/>
          </a:prstGeom>
        </p:spPr>
      </p:pic>
    </p:spTree>
    <p:extLst>
      <p:ext uri="{BB962C8B-B14F-4D97-AF65-F5344CB8AC3E}">
        <p14:creationId xmlns:p14="http://schemas.microsoft.com/office/powerpoint/2010/main" val="2166952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4324" y="304800"/>
            <a:ext cx="10668000" cy="533400"/>
          </a:xfrm>
        </p:spPr>
        <p:txBody>
          <a:bodyPr tIns="0" bIns="0" anchor="t"/>
          <a:lstStyle>
            <a:lvl1pPr>
              <a:defRPr/>
            </a:lvl1pPr>
          </a:lstStyle>
          <a:p>
            <a:r>
              <a:rPr lang="en-US" dirty="0"/>
              <a:t>Click to edit Master title style</a:t>
            </a:r>
          </a:p>
        </p:txBody>
      </p:sp>
      <p:sp>
        <p:nvSpPr>
          <p:cNvPr id="3" name="Content Placeholder 2"/>
          <p:cNvSpPr>
            <a:spLocks noGrp="1"/>
          </p:cNvSpPr>
          <p:nvPr>
            <p:ph idx="1"/>
          </p:nvPr>
        </p:nvSpPr>
        <p:spPr>
          <a:xfrm>
            <a:off x="812800" y="1752282"/>
            <a:ext cx="10671048" cy="1874520"/>
          </a:xfrm>
        </p:spPr>
        <p:txBody>
          <a:bodyPr/>
          <a:lstStyle>
            <a:lvl1pPr>
              <a:defRPr sz="1400"/>
            </a:lvl1pPr>
            <a:lvl2pPr>
              <a:defRPr sz="11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a:t>
            </a:fld>
            <a:endParaRPr lang="en-US" dirty="0">
              <a:solidFill>
                <a:prstClr val="black"/>
              </a:solidFill>
              <a:ea typeface="MS PGothic" pitchFamily="34" charset="-128"/>
            </a:endParaRPr>
          </a:p>
        </p:txBody>
      </p:sp>
      <p:sp>
        <p:nvSpPr>
          <p:cNvPr id="6" name="Text Placeholder 4">
            <a:extLst>
              <a:ext uri="{FF2B5EF4-FFF2-40B4-BE49-F238E27FC236}">
                <a16:creationId xmlns:a16="http://schemas.microsoft.com/office/drawing/2014/main" id="{97199CB7-A4EA-460D-8D7B-599518F0CF2E}"/>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
        <p:nvSpPr>
          <p:cNvPr id="14" name="Text Placeholder 2">
            <a:extLst>
              <a:ext uri="{FF2B5EF4-FFF2-40B4-BE49-F238E27FC236}">
                <a16:creationId xmlns:a16="http://schemas.microsoft.com/office/drawing/2014/main" id="{DD28958F-92A6-433A-B145-1F80F39BBC21}"/>
              </a:ext>
            </a:extLst>
          </p:cNvPr>
          <p:cNvSpPr>
            <a:spLocks noGrp="1"/>
          </p:cNvSpPr>
          <p:nvPr>
            <p:ph type="body" idx="14"/>
          </p:nvPr>
        </p:nvSpPr>
        <p:spPr>
          <a:xfrm>
            <a:off x="1460500" y="1219200"/>
            <a:ext cx="9271000"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Content Placeholder 2">
            <a:extLst>
              <a:ext uri="{FF2B5EF4-FFF2-40B4-BE49-F238E27FC236}">
                <a16:creationId xmlns:a16="http://schemas.microsoft.com/office/drawing/2014/main" id="{7B75E622-7B94-433F-86AC-9F6B92EC2FEA}"/>
              </a:ext>
            </a:extLst>
          </p:cNvPr>
          <p:cNvSpPr>
            <a:spLocks noGrp="1"/>
          </p:cNvSpPr>
          <p:nvPr>
            <p:ph idx="15"/>
          </p:nvPr>
        </p:nvSpPr>
        <p:spPr>
          <a:xfrm>
            <a:off x="812800" y="3688080"/>
            <a:ext cx="10671048" cy="1874520"/>
          </a:xfrm>
        </p:spPr>
        <p:txBody>
          <a:bodyPr/>
          <a:lstStyle>
            <a:lvl1pPr>
              <a:defRPr sz="1400"/>
            </a:lvl1pPr>
            <a:lvl2pPr>
              <a:defRPr sz="11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05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4324" y="304800"/>
            <a:ext cx="10668000" cy="533400"/>
          </a:xfrm>
        </p:spPr>
        <p:txBody>
          <a:bodyPr tIns="0" bIns="0" anchor="t"/>
          <a:lstStyle>
            <a:lvl1pPr>
              <a:defRPr/>
            </a:lvl1pPr>
          </a:lstStyle>
          <a:p>
            <a:r>
              <a:rPr lang="en-US" dirty="0"/>
              <a:t>Click to edit Master title style</a:t>
            </a:r>
          </a:p>
        </p:txBody>
      </p:sp>
      <p:sp>
        <p:nvSpPr>
          <p:cNvPr id="3" name="Content Placeholder 2"/>
          <p:cNvSpPr>
            <a:spLocks noGrp="1"/>
          </p:cNvSpPr>
          <p:nvPr>
            <p:ph idx="1"/>
          </p:nvPr>
        </p:nvSpPr>
        <p:spPr>
          <a:xfrm>
            <a:off x="812800" y="1752282"/>
            <a:ext cx="10671048" cy="1645920"/>
          </a:xfrm>
        </p:spPr>
        <p:txBody>
          <a:bodyPr/>
          <a:lstStyle>
            <a:lvl1pPr>
              <a:defRPr sz="1400"/>
            </a:lvl1pPr>
            <a:lvl2pPr>
              <a:defRPr sz="11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a:t>
            </a:fld>
            <a:endParaRPr lang="en-US" dirty="0">
              <a:solidFill>
                <a:prstClr val="black"/>
              </a:solidFill>
              <a:ea typeface="MS PGothic" pitchFamily="34" charset="-128"/>
            </a:endParaRPr>
          </a:p>
        </p:txBody>
      </p:sp>
      <p:sp>
        <p:nvSpPr>
          <p:cNvPr id="6" name="Text Placeholder 4">
            <a:extLst>
              <a:ext uri="{FF2B5EF4-FFF2-40B4-BE49-F238E27FC236}">
                <a16:creationId xmlns:a16="http://schemas.microsoft.com/office/drawing/2014/main" id="{97199CB7-A4EA-460D-8D7B-599518F0CF2E}"/>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
        <p:nvSpPr>
          <p:cNvPr id="14" name="Text Placeholder 2">
            <a:extLst>
              <a:ext uri="{FF2B5EF4-FFF2-40B4-BE49-F238E27FC236}">
                <a16:creationId xmlns:a16="http://schemas.microsoft.com/office/drawing/2014/main" id="{DD28958F-92A6-433A-B145-1F80F39BBC21}"/>
              </a:ext>
            </a:extLst>
          </p:cNvPr>
          <p:cNvSpPr>
            <a:spLocks noGrp="1"/>
          </p:cNvSpPr>
          <p:nvPr>
            <p:ph type="body" idx="14"/>
          </p:nvPr>
        </p:nvSpPr>
        <p:spPr>
          <a:xfrm>
            <a:off x="1460500" y="1219200"/>
            <a:ext cx="9271000"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Content Placeholder 2">
            <a:extLst>
              <a:ext uri="{FF2B5EF4-FFF2-40B4-BE49-F238E27FC236}">
                <a16:creationId xmlns:a16="http://schemas.microsoft.com/office/drawing/2014/main" id="{7B75E622-7B94-433F-86AC-9F6B92EC2FEA}"/>
              </a:ext>
            </a:extLst>
          </p:cNvPr>
          <p:cNvSpPr>
            <a:spLocks noGrp="1"/>
          </p:cNvSpPr>
          <p:nvPr>
            <p:ph idx="15"/>
          </p:nvPr>
        </p:nvSpPr>
        <p:spPr>
          <a:xfrm>
            <a:off x="812800" y="3916680"/>
            <a:ext cx="10671048" cy="1645920"/>
          </a:xfrm>
        </p:spPr>
        <p:txBody>
          <a:bodyPr/>
          <a:lstStyle>
            <a:lvl1pPr>
              <a:defRPr sz="1400"/>
            </a:lvl1pPr>
            <a:lvl2pPr>
              <a:defRPr sz="11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
            <a:extLst>
              <a:ext uri="{FF2B5EF4-FFF2-40B4-BE49-F238E27FC236}">
                <a16:creationId xmlns:a16="http://schemas.microsoft.com/office/drawing/2014/main" id="{C25D35C1-B76E-4D72-BCED-689CE8AFC1C3}"/>
              </a:ext>
            </a:extLst>
          </p:cNvPr>
          <p:cNvSpPr>
            <a:spLocks noGrp="1"/>
          </p:cNvSpPr>
          <p:nvPr>
            <p:ph type="body" idx="16"/>
          </p:nvPr>
        </p:nvSpPr>
        <p:spPr>
          <a:xfrm>
            <a:off x="1460500" y="3429000"/>
            <a:ext cx="9271000"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15981905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4324" y="304800"/>
            <a:ext cx="10668000" cy="533400"/>
          </a:xfrm>
        </p:spPr>
        <p:txBody>
          <a:bodyPr tIns="0" bIns="0" anchor="t"/>
          <a:lstStyle>
            <a:lvl1pPr>
              <a:defRPr/>
            </a:lvl1pPr>
          </a:lstStyle>
          <a:p>
            <a:r>
              <a:rPr lang="en-US" dirty="0"/>
              <a:t>Click to edit Master title style</a:t>
            </a:r>
          </a:p>
        </p:txBody>
      </p:sp>
      <p:sp>
        <p:nvSpPr>
          <p:cNvPr id="3" name="Content Placeholder 2"/>
          <p:cNvSpPr>
            <a:spLocks noGrp="1"/>
          </p:cNvSpPr>
          <p:nvPr>
            <p:ph idx="1"/>
          </p:nvPr>
        </p:nvSpPr>
        <p:spPr>
          <a:xfrm>
            <a:off x="812800" y="1752282"/>
            <a:ext cx="7068312" cy="1874520"/>
          </a:xfrm>
        </p:spPr>
        <p:txBody>
          <a:bodyPr/>
          <a:lstStyle>
            <a:lvl1pPr>
              <a:defRPr sz="1400"/>
            </a:lvl1pPr>
            <a:lvl2pPr>
              <a:defRPr sz="11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a:t>
            </a:fld>
            <a:endParaRPr lang="en-US" dirty="0">
              <a:solidFill>
                <a:prstClr val="black"/>
              </a:solidFill>
              <a:ea typeface="MS PGothic" pitchFamily="34" charset="-128"/>
            </a:endParaRPr>
          </a:p>
        </p:txBody>
      </p:sp>
      <p:sp>
        <p:nvSpPr>
          <p:cNvPr id="6" name="Text Placeholder 4">
            <a:extLst>
              <a:ext uri="{FF2B5EF4-FFF2-40B4-BE49-F238E27FC236}">
                <a16:creationId xmlns:a16="http://schemas.microsoft.com/office/drawing/2014/main" id="{97199CB7-A4EA-460D-8D7B-599518F0CF2E}"/>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
        <p:nvSpPr>
          <p:cNvPr id="8" name="Content Placeholder 2">
            <a:extLst>
              <a:ext uri="{FF2B5EF4-FFF2-40B4-BE49-F238E27FC236}">
                <a16:creationId xmlns:a16="http://schemas.microsoft.com/office/drawing/2014/main" id="{7B75E622-7B94-433F-86AC-9F6B92EC2FEA}"/>
              </a:ext>
            </a:extLst>
          </p:cNvPr>
          <p:cNvSpPr>
            <a:spLocks noGrp="1"/>
          </p:cNvSpPr>
          <p:nvPr>
            <p:ph idx="15"/>
          </p:nvPr>
        </p:nvSpPr>
        <p:spPr>
          <a:xfrm>
            <a:off x="812800" y="3688080"/>
            <a:ext cx="7068312" cy="1874520"/>
          </a:xfrm>
        </p:spPr>
        <p:txBody>
          <a:bodyPr/>
          <a:lstStyle>
            <a:lvl1pPr>
              <a:defRPr sz="1400"/>
            </a:lvl1pPr>
            <a:lvl2pPr>
              <a:defRPr sz="11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3">
            <a:extLst>
              <a:ext uri="{FF2B5EF4-FFF2-40B4-BE49-F238E27FC236}">
                <a16:creationId xmlns:a16="http://schemas.microsoft.com/office/drawing/2014/main" id="{3D79383E-A85C-49B8-8CA8-B7E5DEAEE49F}"/>
              </a:ext>
            </a:extLst>
          </p:cNvPr>
          <p:cNvSpPr>
            <a:spLocks noGrp="1"/>
          </p:cNvSpPr>
          <p:nvPr>
            <p:ph sz="half" idx="2"/>
          </p:nvPr>
        </p:nvSpPr>
        <p:spPr>
          <a:xfrm>
            <a:off x="7945120" y="1752600"/>
            <a:ext cx="3538728" cy="3810000"/>
          </a:xfrm>
        </p:spPr>
        <p:txBody>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2">
            <a:extLst>
              <a:ext uri="{FF2B5EF4-FFF2-40B4-BE49-F238E27FC236}">
                <a16:creationId xmlns:a16="http://schemas.microsoft.com/office/drawing/2014/main" id="{0FFB2B9A-0A9C-4715-8FFB-509C6995327B}"/>
              </a:ext>
            </a:extLst>
          </p:cNvPr>
          <p:cNvSpPr>
            <a:spLocks noGrp="1"/>
          </p:cNvSpPr>
          <p:nvPr>
            <p:ph type="body" idx="13"/>
          </p:nvPr>
        </p:nvSpPr>
        <p:spPr>
          <a:xfrm>
            <a:off x="812800" y="1219200"/>
            <a:ext cx="7068312"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692896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4324" y="304800"/>
            <a:ext cx="10668000" cy="533400"/>
          </a:xfrm>
        </p:spPr>
        <p:txBody>
          <a:bodyPr tIns="0" bIns="0" anchor="t"/>
          <a:lstStyle>
            <a:lvl1pPr>
              <a:defRPr/>
            </a:lvl1pPr>
          </a:lstStyle>
          <a:p>
            <a:r>
              <a:rPr lang="en-US" dirty="0"/>
              <a:t>Click to edit Master title style</a:t>
            </a:r>
          </a:p>
        </p:txBody>
      </p:sp>
      <p:sp>
        <p:nvSpPr>
          <p:cNvPr id="3" name="Content Placeholder 2"/>
          <p:cNvSpPr>
            <a:spLocks noGrp="1"/>
          </p:cNvSpPr>
          <p:nvPr>
            <p:ph idx="1"/>
          </p:nvPr>
        </p:nvSpPr>
        <p:spPr>
          <a:xfrm>
            <a:off x="812800" y="1752282"/>
            <a:ext cx="7068312" cy="1874520"/>
          </a:xfrm>
        </p:spPr>
        <p:txBody>
          <a:bodyPr/>
          <a:lstStyle>
            <a:lvl1pPr>
              <a:defRPr sz="1400"/>
            </a:lvl1pPr>
            <a:lvl2pPr>
              <a:defRPr sz="11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a:t>
            </a:fld>
            <a:endParaRPr lang="en-US" dirty="0">
              <a:solidFill>
                <a:prstClr val="black"/>
              </a:solidFill>
              <a:ea typeface="MS PGothic" pitchFamily="34" charset="-128"/>
            </a:endParaRPr>
          </a:p>
        </p:txBody>
      </p:sp>
      <p:sp>
        <p:nvSpPr>
          <p:cNvPr id="6" name="Text Placeholder 4">
            <a:extLst>
              <a:ext uri="{FF2B5EF4-FFF2-40B4-BE49-F238E27FC236}">
                <a16:creationId xmlns:a16="http://schemas.microsoft.com/office/drawing/2014/main" id="{97199CB7-A4EA-460D-8D7B-599518F0CF2E}"/>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
        <p:nvSpPr>
          <p:cNvPr id="8" name="Content Placeholder 2">
            <a:extLst>
              <a:ext uri="{FF2B5EF4-FFF2-40B4-BE49-F238E27FC236}">
                <a16:creationId xmlns:a16="http://schemas.microsoft.com/office/drawing/2014/main" id="{7B75E622-7B94-433F-86AC-9F6B92EC2FEA}"/>
              </a:ext>
            </a:extLst>
          </p:cNvPr>
          <p:cNvSpPr>
            <a:spLocks noGrp="1"/>
          </p:cNvSpPr>
          <p:nvPr>
            <p:ph idx="15"/>
          </p:nvPr>
        </p:nvSpPr>
        <p:spPr>
          <a:xfrm>
            <a:off x="812800" y="3688080"/>
            <a:ext cx="7068312" cy="1874520"/>
          </a:xfrm>
        </p:spPr>
        <p:txBody>
          <a:bodyPr/>
          <a:lstStyle>
            <a:lvl1pPr>
              <a:defRPr sz="1400"/>
            </a:lvl1pPr>
            <a:lvl2pPr>
              <a:defRPr sz="11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3">
            <a:extLst>
              <a:ext uri="{FF2B5EF4-FFF2-40B4-BE49-F238E27FC236}">
                <a16:creationId xmlns:a16="http://schemas.microsoft.com/office/drawing/2014/main" id="{3D79383E-A85C-49B8-8CA8-B7E5DEAEE49F}"/>
              </a:ext>
            </a:extLst>
          </p:cNvPr>
          <p:cNvSpPr>
            <a:spLocks noGrp="1"/>
          </p:cNvSpPr>
          <p:nvPr>
            <p:ph sz="half" idx="2"/>
          </p:nvPr>
        </p:nvSpPr>
        <p:spPr>
          <a:xfrm>
            <a:off x="7945120" y="1752600"/>
            <a:ext cx="3538728" cy="3810000"/>
          </a:xfrm>
        </p:spPr>
        <p:txBody>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2">
            <a:extLst>
              <a:ext uri="{FF2B5EF4-FFF2-40B4-BE49-F238E27FC236}">
                <a16:creationId xmlns:a16="http://schemas.microsoft.com/office/drawing/2014/main" id="{0FFB2B9A-0A9C-4715-8FFB-509C6995327B}"/>
              </a:ext>
            </a:extLst>
          </p:cNvPr>
          <p:cNvSpPr>
            <a:spLocks noGrp="1"/>
          </p:cNvSpPr>
          <p:nvPr>
            <p:ph type="body" idx="13"/>
          </p:nvPr>
        </p:nvSpPr>
        <p:spPr>
          <a:xfrm>
            <a:off x="812800" y="1219200"/>
            <a:ext cx="7068312"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2">
            <a:extLst>
              <a:ext uri="{FF2B5EF4-FFF2-40B4-BE49-F238E27FC236}">
                <a16:creationId xmlns:a16="http://schemas.microsoft.com/office/drawing/2014/main" id="{04F4F58A-9BA6-4258-B209-49F5113D5ACB}"/>
              </a:ext>
            </a:extLst>
          </p:cNvPr>
          <p:cNvSpPr>
            <a:spLocks noGrp="1"/>
          </p:cNvSpPr>
          <p:nvPr>
            <p:ph type="body" idx="16"/>
          </p:nvPr>
        </p:nvSpPr>
        <p:spPr>
          <a:xfrm>
            <a:off x="7945120" y="1219200"/>
            <a:ext cx="3538728"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730223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tIns="0" bIns="0" anchor="t"/>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FDC4CABC-675F-4D89-A676-F6FC425B3D79}" type="slidenum">
              <a:rPr lang="en-US">
                <a:solidFill>
                  <a:prstClr val="black"/>
                </a:solidFill>
              </a:rPr>
              <a:pPr/>
              <a:t>‹#›</a:t>
            </a:fld>
            <a:endParaRPr lang="en-US" dirty="0">
              <a:solidFill>
                <a:prstClr val="black"/>
              </a:solidFill>
            </a:endParaRPr>
          </a:p>
        </p:txBody>
      </p:sp>
      <p:sp>
        <p:nvSpPr>
          <p:cNvPr id="4" name="Text Placeholder 4">
            <a:extLst>
              <a:ext uri="{FF2B5EF4-FFF2-40B4-BE49-F238E27FC236}">
                <a16:creationId xmlns:a16="http://schemas.microsoft.com/office/drawing/2014/main" id="{1E4CF55A-68EE-40F1-9810-D5353B9C057D}"/>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Tree>
    <p:extLst>
      <p:ext uri="{BB962C8B-B14F-4D97-AF65-F5344CB8AC3E}">
        <p14:creationId xmlns:p14="http://schemas.microsoft.com/office/powerpoint/2010/main" val="2772907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7228A29-E537-4457-B620-87DE2BAE04C5}" type="slidenum">
              <a:rPr lang="en-US">
                <a:solidFill>
                  <a:prstClr val="black"/>
                </a:solidFill>
              </a:rPr>
              <a:pPr/>
              <a:t>‹#›</a:t>
            </a:fld>
            <a:endParaRPr lang="en-US" dirty="0">
              <a:solidFill>
                <a:prstClr val="black"/>
              </a:solidFill>
            </a:endParaRPr>
          </a:p>
        </p:txBody>
      </p:sp>
      <p:sp>
        <p:nvSpPr>
          <p:cNvPr id="5" name="Text Placeholder 4">
            <a:extLst>
              <a:ext uri="{FF2B5EF4-FFF2-40B4-BE49-F238E27FC236}">
                <a16:creationId xmlns:a16="http://schemas.microsoft.com/office/drawing/2014/main" id="{BC37EEB0-B254-4D66-8D2A-7DEC77AE4118}"/>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Tree>
    <p:extLst>
      <p:ext uri="{BB962C8B-B14F-4D97-AF65-F5344CB8AC3E}">
        <p14:creationId xmlns:p14="http://schemas.microsoft.com/office/powerpoint/2010/main" val="321278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ustom Layout">
    <p:bg>
      <p:bgPr>
        <a:gradFill>
          <a:gsLst>
            <a:gs pos="0">
              <a:schemeClr val="bg1"/>
            </a:gs>
            <a:gs pos="74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6" name="Rectangle 5"/>
          <p:cNvSpPr/>
          <p:nvPr userDrawn="1"/>
        </p:nvSpPr>
        <p:spPr bwMode="auto">
          <a:xfrm>
            <a:off x="0" y="3352800"/>
            <a:ext cx="12192000" cy="3352800"/>
          </a:xfrm>
          <a:prstGeom prst="rect">
            <a:avLst/>
          </a:prstGeom>
          <a:solidFill>
            <a:schemeClr val="accent2"/>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4" name="Rectangle 3"/>
          <p:cNvSpPr/>
          <p:nvPr userDrawn="1"/>
        </p:nvSpPr>
        <p:spPr bwMode="auto">
          <a:xfrm>
            <a:off x="0" y="3505200"/>
            <a:ext cx="12192000" cy="3352800"/>
          </a:xfrm>
          <a:prstGeom prst="rect">
            <a:avLst/>
          </a:prstGeom>
          <a:gradFill>
            <a:gsLst>
              <a:gs pos="0">
                <a:schemeClr val="accent1"/>
              </a:gs>
              <a:gs pos="74000">
                <a:schemeClr val="accent1">
                  <a:lumMod val="75000"/>
                </a:schemeClr>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8600" y="1600200"/>
            <a:ext cx="3706379" cy="678182"/>
          </a:xfrm>
          <a:prstGeom prst="rect">
            <a:avLst/>
          </a:prstGeom>
        </p:spPr>
      </p:pic>
    </p:spTree>
    <p:extLst>
      <p:ext uri="{BB962C8B-B14F-4D97-AF65-F5344CB8AC3E}">
        <p14:creationId xmlns:p14="http://schemas.microsoft.com/office/powerpoint/2010/main" val="1053638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7_Open Slid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chemeClr val="tx1"/>
                </a:solidFill>
              </a:defRPr>
            </a:lvl1pPr>
          </a:lstStyle>
          <a:p>
            <a:r>
              <a:rPr lang="en-US"/>
              <a:t>Click to edit Master title style</a:t>
            </a:r>
            <a:endParaRPr lang="en-US" dirty="0"/>
          </a:p>
        </p:txBody>
      </p:sp>
      <p:sp>
        <p:nvSpPr>
          <p:cNvPr id="152" name="Text Placeholder 2"/>
          <p:cNvSpPr>
            <a:spLocks noGrp="1"/>
          </p:cNvSpPr>
          <p:nvPr>
            <p:ph type="body" idx="10"/>
          </p:nvPr>
        </p:nvSpPr>
        <p:spPr>
          <a:xfrm>
            <a:off x="612773" y="1134599"/>
            <a:ext cx="10969627" cy="546041"/>
          </a:xfrm>
        </p:spPr>
        <p:txBody>
          <a:bodyPr anchor="t">
            <a:noAutofit/>
          </a:bodyPr>
          <a:lstStyle>
            <a:lvl1pPr marL="0" indent="0">
              <a:buNone/>
              <a:defRPr sz="15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Text Placeholder 7"/>
          <p:cNvSpPr>
            <a:spLocks noGrp="1"/>
          </p:cNvSpPr>
          <p:nvPr>
            <p:ph type="body" sz="quarter" idx="16"/>
          </p:nvPr>
        </p:nvSpPr>
        <p:spPr>
          <a:xfrm>
            <a:off x="609600" y="6080126"/>
            <a:ext cx="10972800" cy="314325"/>
          </a:xfrm>
        </p:spPr>
        <p:txBody>
          <a:bodyPr anchor="b" anchorCtr="0"/>
          <a:lstStyle>
            <a:lvl1pPr>
              <a:lnSpc>
                <a:spcPct val="85000"/>
              </a:lnSpc>
              <a:spcBef>
                <a:spcPts val="0"/>
              </a:spcBef>
              <a:spcAft>
                <a:spcPts val="300"/>
              </a:spcAft>
              <a:defRPr sz="800" i="0">
                <a:solidFill>
                  <a:schemeClr val="tx1"/>
                </a:solidFill>
                <a:latin typeface="+mj-lt"/>
              </a:defRPr>
            </a:lvl1pPr>
            <a:lvl2pPr>
              <a:defRPr sz="800" i="0">
                <a:solidFill>
                  <a:srgbClr val="7F7F7F"/>
                </a:solidFill>
                <a:latin typeface="+mj-lt"/>
              </a:defRPr>
            </a:lvl2pPr>
            <a:lvl3pPr>
              <a:defRPr sz="800" i="0">
                <a:solidFill>
                  <a:srgbClr val="7F7F7F"/>
                </a:solidFill>
                <a:latin typeface="+mj-lt"/>
              </a:defRPr>
            </a:lvl3pPr>
            <a:lvl4pPr>
              <a:defRPr sz="800" i="0">
                <a:solidFill>
                  <a:srgbClr val="7F7F7F"/>
                </a:solidFill>
                <a:latin typeface="+mj-lt"/>
              </a:defRPr>
            </a:lvl4pPr>
            <a:lvl5pPr>
              <a:defRPr sz="800" i="0">
                <a:solidFill>
                  <a:srgbClr val="7F7F7F"/>
                </a:solidFill>
                <a:latin typeface="+mj-lt"/>
              </a:defRPr>
            </a:lvl5pPr>
          </a:lstStyle>
          <a:p>
            <a:pPr lvl="0"/>
            <a:r>
              <a:rPr lang="en-US"/>
              <a:t>Click to edit Master text styles</a:t>
            </a:r>
          </a:p>
        </p:txBody>
      </p:sp>
    </p:spTree>
    <p:extLst>
      <p:ext uri="{BB962C8B-B14F-4D97-AF65-F5344CB8AC3E}">
        <p14:creationId xmlns:p14="http://schemas.microsoft.com/office/powerpoint/2010/main" val="794100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7" name="Rectangle 6"/>
          <p:cNvSpPr/>
          <p:nvPr userDrawn="1"/>
        </p:nvSpPr>
        <p:spPr bwMode="auto">
          <a:xfrm>
            <a:off x="0" y="0"/>
            <a:ext cx="12192000" cy="3733800"/>
          </a:xfrm>
          <a:prstGeom prst="rect">
            <a:avLst/>
          </a:prstGeom>
          <a:solidFill>
            <a:schemeClr val="bg1">
              <a:alpha val="2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2" name="Rectangle 1"/>
          <p:cNvSpPr/>
          <p:nvPr userDrawn="1"/>
        </p:nvSpPr>
        <p:spPr bwMode="auto">
          <a:xfrm>
            <a:off x="0" y="3962400"/>
            <a:ext cx="12192000" cy="2895600"/>
          </a:xfrm>
          <a:prstGeom prst="rect">
            <a:avLst/>
          </a:prstGeom>
          <a:solidFill>
            <a:schemeClr val="accent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8" name="Title 7"/>
          <p:cNvSpPr>
            <a:spLocks noGrp="1"/>
          </p:cNvSpPr>
          <p:nvPr>
            <p:ph type="title"/>
          </p:nvPr>
        </p:nvSpPr>
        <p:spPr>
          <a:xfrm>
            <a:off x="1828796" y="3918466"/>
            <a:ext cx="8534403" cy="1186934"/>
          </a:xfrm>
        </p:spPr>
        <p:txBody>
          <a:bodyPr anchor="b"/>
          <a:lstStyle>
            <a:lvl1pPr algn="ctr">
              <a:defRPr sz="2800">
                <a:solidFill>
                  <a:schemeClr val="bg1"/>
                </a:solidFill>
              </a:defRPr>
            </a:lvl1pPr>
          </a:lstStyle>
          <a:p>
            <a:r>
              <a:rPr lang="en-US"/>
              <a:t>Click to edit Master title style</a:t>
            </a:r>
            <a:endParaRPr lang="en-US" dirty="0"/>
          </a:p>
        </p:txBody>
      </p:sp>
      <p:sp>
        <p:nvSpPr>
          <p:cNvPr id="9" name="Rectangle 8"/>
          <p:cNvSpPr/>
          <p:nvPr userDrawn="1"/>
        </p:nvSpPr>
        <p:spPr>
          <a:xfrm>
            <a:off x="6003632" y="3549134"/>
            <a:ext cx="184731" cy="369332"/>
          </a:xfrm>
          <a:prstGeom prst="rect">
            <a:avLst/>
          </a:prstGeom>
        </p:spPr>
        <p:txBody>
          <a:bodyPr wrap="none">
            <a:spAutoFit/>
          </a:bodyPr>
          <a:lstStyle/>
          <a:p>
            <a:pPr algn="ctr" defTabSz="914400" fontAlgn="base">
              <a:spcBef>
                <a:spcPct val="0"/>
              </a:spcBef>
              <a:spcAft>
                <a:spcPct val="0"/>
              </a:spcAft>
            </a:pPr>
            <a:endParaRPr lang="en-US" sz="1800" b="1" dirty="0">
              <a:solidFill>
                <a:schemeClr val="bg1"/>
              </a:solidFill>
              <a:ea typeface="ＭＳ Ｐゴシック" pitchFamily="34" charset="-128"/>
              <a:cs typeface="+mn-cs"/>
            </a:endParaRPr>
          </a:p>
        </p:txBody>
      </p:sp>
      <p:sp>
        <p:nvSpPr>
          <p:cNvPr id="11" name="Text Placeholder 10"/>
          <p:cNvSpPr>
            <a:spLocks noGrp="1"/>
          </p:cNvSpPr>
          <p:nvPr>
            <p:ph type="body" sz="quarter" idx="10"/>
          </p:nvPr>
        </p:nvSpPr>
        <p:spPr>
          <a:xfrm>
            <a:off x="1828800" y="5105400"/>
            <a:ext cx="8534400" cy="1447800"/>
          </a:xfrm>
        </p:spPr>
        <p:txBody>
          <a:bodyPr/>
          <a:lstStyle>
            <a:lvl1pPr marL="0" indent="0" algn="ctr">
              <a:buNone/>
              <a:defRPr sz="1600">
                <a:solidFill>
                  <a:schemeClr val="bg1"/>
                </a:solidFill>
              </a:defRPr>
            </a:lvl1pPr>
          </a:lstStyle>
          <a:p>
            <a:pPr lvl="0"/>
            <a:r>
              <a:rPr lang="en-US"/>
              <a:t>Edit Master text styles</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01414" y="1295400"/>
            <a:ext cx="3369435" cy="616529"/>
          </a:xfrm>
          <a:prstGeom prst="rect">
            <a:avLst/>
          </a:prstGeom>
        </p:spPr>
      </p:pic>
    </p:spTree>
    <p:extLst>
      <p:ext uri="{BB962C8B-B14F-4D97-AF65-F5344CB8AC3E}">
        <p14:creationId xmlns:p14="http://schemas.microsoft.com/office/powerpoint/2010/main" val="1121224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Rectangle 2"/>
          <p:cNvSpPr/>
          <p:nvPr userDrawn="1"/>
        </p:nvSpPr>
        <p:spPr bwMode="auto">
          <a:xfrm>
            <a:off x="0" y="0"/>
            <a:ext cx="12192000" cy="5867400"/>
          </a:xfrm>
          <a:prstGeom prst="rect">
            <a:avLst/>
          </a:prstGeom>
          <a:solidFill>
            <a:schemeClr val="bg1">
              <a:alpha val="79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10" name="Rectangle 9"/>
          <p:cNvSpPr/>
          <p:nvPr userDrawn="1"/>
        </p:nvSpPr>
        <p:spPr bwMode="auto">
          <a:xfrm>
            <a:off x="0" y="5494048"/>
            <a:ext cx="12192000" cy="1219200"/>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7" name="Rectangle 6"/>
          <p:cNvSpPr/>
          <p:nvPr userDrawn="1"/>
        </p:nvSpPr>
        <p:spPr bwMode="auto">
          <a:xfrm>
            <a:off x="0" y="0"/>
            <a:ext cx="12192000" cy="3733800"/>
          </a:xfrm>
          <a:prstGeom prst="rect">
            <a:avLst/>
          </a:prstGeom>
          <a:solidFill>
            <a:schemeClr val="bg1">
              <a:alpha val="2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4" name="Round Same Side Corner Rectangle 3"/>
          <p:cNvSpPr/>
          <p:nvPr userDrawn="1"/>
        </p:nvSpPr>
        <p:spPr bwMode="auto">
          <a:xfrm rot="5400000">
            <a:off x="1351794" y="904296"/>
            <a:ext cx="2319174" cy="5022763"/>
          </a:xfrm>
          <a:prstGeom prst="round2SameRect">
            <a:avLst>
              <a:gd name="adj1" fmla="val 50000"/>
              <a:gd name="adj2" fmla="val 0"/>
            </a:avLst>
          </a:prstGeom>
          <a:gradFill>
            <a:gsLst>
              <a:gs pos="0">
                <a:schemeClr val="bg1"/>
              </a:gs>
              <a:gs pos="74000">
                <a:schemeClr val="bg1">
                  <a:lumMod val="95000"/>
                </a:schemeClr>
              </a:gs>
            </a:gsLst>
            <a:lin ang="5400000" scaled="1"/>
          </a:gradFill>
          <a:ln w="9525" cap="flat" cmpd="sng" algn="ctr">
            <a:solidFill>
              <a:schemeClr val="bg1">
                <a:lumMod val="85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2" name="Rectangle 1"/>
          <p:cNvSpPr/>
          <p:nvPr userDrawn="1"/>
        </p:nvSpPr>
        <p:spPr bwMode="auto">
          <a:xfrm>
            <a:off x="0" y="5638800"/>
            <a:ext cx="12192000" cy="1219200"/>
          </a:xfrm>
          <a:prstGeom prst="rect">
            <a:avLst/>
          </a:prstGeom>
          <a:solidFill>
            <a:schemeClr val="accent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8" name="Title 7"/>
          <p:cNvSpPr>
            <a:spLocks noGrp="1"/>
          </p:cNvSpPr>
          <p:nvPr>
            <p:ph type="title"/>
          </p:nvPr>
        </p:nvSpPr>
        <p:spPr>
          <a:xfrm>
            <a:off x="5429168" y="2315800"/>
            <a:ext cx="6356433" cy="1186934"/>
          </a:xfrm>
        </p:spPr>
        <p:txBody>
          <a:bodyPr anchor="b"/>
          <a:lstStyle>
            <a:lvl1pPr algn="l">
              <a:defRPr sz="2800">
                <a:solidFill>
                  <a:schemeClr val="accent1"/>
                </a:solidFill>
              </a:defRPr>
            </a:lvl1pPr>
          </a:lstStyle>
          <a:p>
            <a:r>
              <a:rPr lang="en-US"/>
              <a:t>Click to edit Master title style</a:t>
            </a:r>
            <a:endParaRPr lang="en-US" dirty="0"/>
          </a:p>
        </p:txBody>
      </p:sp>
      <p:sp>
        <p:nvSpPr>
          <p:cNvPr id="11" name="Text Placeholder 10"/>
          <p:cNvSpPr>
            <a:spLocks noGrp="1"/>
          </p:cNvSpPr>
          <p:nvPr>
            <p:ph type="body" sz="quarter" idx="10"/>
          </p:nvPr>
        </p:nvSpPr>
        <p:spPr>
          <a:xfrm>
            <a:off x="5429165" y="3647486"/>
            <a:ext cx="6356436" cy="1000714"/>
          </a:xfrm>
        </p:spPr>
        <p:txBody>
          <a:bodyPr/>
          <a:lstStyle>
            <a:lvl1pPr marL="0" indent="0" algn="l">
              <a:buNone/>
              <a:defRPr sz="1600">
                <a:solidFill>
                  <a:schemeClr val="tx1"/>
                </a:solidFill>
              </a:defRPr>
            </a:lvl1pPr>
          </a:lstStyle>
          <a:p>
            <a:pPr lvl="0"/>
            <a:r>
              <a:rPr lang="en-US"/>
              <a:t>Edit Master text styles</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1482" y="2952470"/>
            <a:ext cx="2531506" cy="463207"/>
          </a:xfrm>
          <a:prstGeom prst="rect">
            <a:avLst/>
          </a:prstGeom>
        </p:spPr>
      </p:pic>
    </p:spTree>
    <p:extLst>
      <p:ext uri="{BB962C8B-B14F-4D97-AF65-F5344CB8AC3E}">
        <p14:creationId xmlns:p14="http://schemas.microsoft.com/office/powerpoint/2010/main" val="128753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Rectangle 2"/>
          <p:cNvSpPr/>
          <p:nvPr userDrawn="1"/>
        </p:nvSpPr>
        <p:spPr bwMode="auto">
          <a:xfrm>
            <a:off x="0" y="0"/>
            <a:ext cx="12192000" cy="5867400"/>
          </a:xfrm>
          <a:prstGeom prst="rect">
            <a:avLst/>
          </a:prstGeom>
          <a:solidFill>
            <a:schemeClr val="bg1">
              <a:alpha val="79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10" name="Rectangle 9"/>
          <p:cNvSpPr/>
          <p:nvPr userDrawn="1"/>
        </p:nvSpPr>
        <p:spPr bwMode="auto">
          <a:xfrm>
            <a:off x="0" y="5494048"/>
            <a:ext cx="12192000" cy="1219200"/>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7" name="Rectangle 6"/>
          <p:cNvSpPr/>
          <p:nvPr userDrawn="1"/>
        </p:nvSpPr>
        <p:spPr bwMode="auto">
          <a:xfrm>
            <a:off x="0" y="0"/>
            <a:ext cx="12192000" cy="3733800"/>
          </a:xfrm>
          <a:prstGeom prst="rect">
            <a:avLst/>
          </a:prstGeom>
          <a:solidFill>
            <a:schemeClr val="bg1">
              <a:alpha val="2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4" name="Round Same Side Corner Rectangle 3"/>
          <p:cNvSpPr/>
          <p:nvPr userDrawn="1"/>
        </p:nvSpPr>
        <p:spPr bwMode="auto">
          <a:xfrm rot="5400000">
            <a:off x="1351794" y="904296"/>
            <a:ext cx="2319174" cy="5022763"/>
          </a:xfrm>
          <a:prstGeom prst="round2SameRect">
            <a:avLst>
              <a:gd name="adj1" fmla="val 50000"/>
              <a:gd name="adj2" fmla="val 0"/>
            </a:avLst>
          </a:prstGeom>
          <a:gradFill>
            <a:gsLst>
              <a:gs pos="0">
                <a:schemeClr val="bg1"/>
              </a:gs>
              <a:gs pos="74000">
                <a:schemeClr val="bg1">
                  <a:lumMod val="95000"/>
                </a:schemeClr>
              </a:gs>
            </a:gsLst>
            <a:lin ang="5400000" scaled="1"/>
          </a:gradFill>
          <a:ln w="9525" cap="flat" cmpd="sng" algn="ctr">
            <a:solidFill>
              <a:schemeClr val="bg1">
                <a:lumMod val="85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2" name="Rectangle 1"/>
          <p:cNvSpPr/>
          <p:nvPr userDrawn="1"/>
        </p:nvSpPr>
        <p:spPr bwMode="auto">
          <a:xfrm>
            <a:off x="0" y="5638800"/>
            <a:ext cx="12192000" cy="1219200"/>
          </a:xfrm>
          <a:prstGeom prst="rect">
            <a:avLst/>
          </a:prstGeom>
          <a:solidFill>
            <a:schemeClr val="accent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8" name="Title 7"/>
          <p:cNvSpPr>
            <a:spLocks noGrp="1"/>
          </p:cNvSpPr>
          <p:nvPr>
            <p:ph type="title"/>
          </p:nvPr>
        </p:nvSpPr>
        <p:spPr>
          <a:xfrm>
            <a:off x="5429168" y="2315800"/>
            <a:ext cx="6356433" cy="1186934"/>
          </a:xfrm>
        </p:spPr>
        <p:txBody>
          <a:bodyPr anchor="b"/>
          <a:lstStyle>
            <a:lvl1pPr algn="l">
              <a:defRPr sz="2800">
                <a:solidFill>
                  <a:schemeClr val="accent1"/>
                </a:solidFill>
              </a:defRPr>
            </a:lvl1pPr>
          </a:lstStyle>
          <a:p>
            <a:r>
              <a:rPr lang="en-US"/>
              <a:t>Click to edit Master title style</a:t>
            </a:r>
            <a:endParaRPr lang="en-US" dirty="0"/>
          </a:p>
        </p:txBody>
      </p:sp>
      <p:sp>
        <p:nvSpPr>
          <p:cNvPr id="11" name="Text Placeholder 10"/>
          <p:cNvSpPr>
            <a:spLocks noGrp="1"/>
          </p:cNvSpPr>
          <p:nvPr>
            <p:ph type="body" sz="quarter" idx="10"/>
          </p:nvPr>
        </p:nvSpPr>
        <p:spPr>
          <a:xfrm>
            <a:off x="5429165" y="3647486"/>
            <a:ext cx="6356436" cy="1000714"/>
          </a:xfrm>
        </p:spPr>
        <p:txBody>
          <a:bodyPr/>
          <a:lstStyle>
            <a:lvl1pPr marL="0" indent="0" algn="l">
              <a:buNone/>
              <a:defRPr sz="1600">
                <a:solidFill>
                  <a:schemeClr val="tx1"/>
                </a:solidFill>
              </a:defRPr>
            </a:lvl1pPr>
          </a:lstStyle>
          <a:p>
            <a:pPr lvl="0"/>
            <a:r>
              <a:rPr lang="en-US"/>
              <a:t>Click to edit Master text styles</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1482" y="2952470"/>
            <a:ext cx="2531506" cy="463207"/>
          </a:xfrm>
          <a:prstGeom prst="rect">
            <a:avLst/>
          </a:prstGeom>
        </p:spPr>
      </p:pic>
    </p:spTree>
    <p:extLst>
      <p:ext uri="{BB962C8B-B14F-4D97-AF65-F5344CB8AC3E}">
        <p14:creationId xmlns:p14="http://schemas.microsoft.com/office/powerpoint/2010/main" val="39717841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a:t>
            </a:fld>
            <a:endParaRPr lang="en-US" dirty="0">
              <a:solidFill>
                <a:prstClr val="black"/>
              </a:solidFill>
              <a:ea typeface="MS PGothic" pitchFamily="34" charset="-128"/>
            </a:endParaRPr>
          </a:p>
        </p:txBody>
      </p:sp>
      <p:sp>
        <p:nvSpPr>
          <p:cNvPr id="4" name="Rectangle 3"/>
          <p:cNvSpPr/>
          <p:nvPr userDrawn="1"/>
        </p:nvSpPr>
        <p:spPr bwMode="auto">
          <a:xfrm>
            <a:off x="0" y="1102990"/>
            <a:ext cx="12192000" cy="4800600"/>
          </a:xfrm>
          <a:prstGeom prst="rect">
            <a:avLst/>
          </a:prstGeom>
          <a:solidFill>
            <a:schemeClr val="bg1">
              <a:lumMod val="95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6" name="Title 5"/>
          <p:cNvSpPr>
            <a:spLocks noGrp="1"/>
          </p:cNvSpPr>
          <p:nvPr>
            <p:ph type="title"/>
          </p:nvPr>
        </p:nvSpPr>
        <p:spPr/>
        <p:txBody>
          <a:bodyPr/>
          <a:lstStyle/>
          <a:p>
            <a:r>
              <a:rPr lang="en-US"/>
              <a:t>Click to edit Master title style</a:t>
            </a:r>
          </a:p>
        </p:txBody>
      </p:sp>
      <p:sp>
        <p:nvSpPr>
          <p:cNvPr id="8" name="Text Placeholder 7"/>
          <p:cNvSpPr>
            <a:spLocks noGrp="1"/>
          </p:cNvSpPr>
          <p:nvPr>
            <p:ph type="body" sz="quarter" idx="11"/>
          </p:nvPr>
        </p:nvSpPr>
        <p:spPr>
          <a:xfrm>
            <a:off x="812800" y="1483990"/>
            <a:ext cx="10668000" cy="3773810"/>
          </a:xfrm>
        </p:spPr>
        <p:txBody>
          <a:bodyPr/>
          <a:lstStyle>
            <a:lvl1pPr>
              <a:defRPr sz="1600"/>
            </a:lvl1pPr>
          </a:lstStyle>
          <a:p>
            <a:pPr lvl="0"/>
            <a:r>
              <a:rPr lang="en-US"/>
              <a:t>Edit Master text styles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3334" y="6276977"/>
            <a:ext cx="1984988" cy="272405"/>
          </a:xfrm>
          <a:prstGeom prst="rect">
            <a:avLst/>
          </a:prstGeom>
        </p:spPr>
      </p:pic>
      <p:sp>
        <p:nvSpPr>
          <p:cNvPr id="14" name="TextBox 13"/>
          <p:cNvSpPr txBox="1"/>
          <p:nvPr userDrawn="1"/>
        </p:nvSpPr>
        <p:spPr>
          <a:xfrm>
            <a:off x="8540307" y="6276976"/>
            <a:ext cx="2456122" cy="230832"/>
          </a:xfrm>
          <a:prstGeom prst="rect">
            <a:avLst/>
          </a:prstGeom>
          <a:noFill/>
        </p:spPr>
        <p:txBody>
          <a:bodyPr wrap="none" rtlCol="0">
            <a:spAutoFit/>
          </a:bodyPr>
          <a:lstStyle/>
          <a:p>
            <a:pPr algn="r"/>
            <a:r>
              <a:rPr lang="en-US" sz="900" dirty="0">
                <a:solidFill>
                  <a:prstClr val="black"/>
                </a:solidFill>
              </a:rPr>
              <a:t>© Employee Benefit Research Institute 2020</a:t>
            </a:r>
          </a:p>
        </p:txBody>
      </p:sp>
    </p:spTree>
    <p:extLst>
      <p:ext uri="{BB962C8B-B14F-4D97-AF65-F5344CB8AC3E}">
        <p14:creationId xmlns:p14="http://schemas.microsoft.com/office/powerpoint/2010/main" val="21953420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016001" y="1251895"/>
            <a:ext cx="10241641" cy="423450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37113468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5"/>
          <p:cNvSpPr/>
          <p:nvPr userDrawn="1"/>
        </p:nvSpPr>
        <p:spPr bwMode="auto">
          <a:xfrm>
            <a:off x="0" y="2375976"/>
            <a:ext cx="12192000" cy="3110424"/>
          </a:xfrm>
          <a:prstGeom prst="rect">
            <a:avLst/>
          </a:prstGeom>
          <a:solidFill>
            <a:schemeClr val="accent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2" name="Title 1"/>
          <p:cNvSpPr>
            <a:spLocks noGrp="1"/>
          </p:cNvSpPr>
          <p:nvPr>
            <p:ph type="title"/>
          </p:nvPr>
        </p:nvSpPr>
        <p:spPr>
          <a:xfrm>
            <a:off x="963084" y="3726030"/>
            <a:ext cx="10363200" cy="1292058"/>
          </a:xfrm>
        </p:spPr>
        <p:txBody>
          <a:bodyPr anchor="t"/>
          <a:lstStyle>
            <a:lvl1pPr algn="l">
              <a:defRPr sz="3200" b="1" cap="all">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63084" y="2667001"/>
            <a:ext cx="10363200" cy="1059029"/>
          </a:xfrm>
        </p:spPr>
        <p:txBody>
          <a:bodyPr anchor="b"/>
          <a:lstStyle>
            <a:lvl1pPr marL="0" indent="0">
              <a:buNone/>
              <a:defRPr sz="160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Rectangle 6"/>
          <p:cNvSpPr/>
          <p:nvPr userDrawn="1"/>
        </p:nvSpPr>
        <p:spPr bwMode="auto">
          <a:xfrm>
            <a:off x="0" y="152400"/>
            <a:ext cx="12192000" cy="2223576"/>
          </a:xfrm>
          <a:prstGeom prst="rect">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4" name="Slide Number Placeholder 3"/>
          <p:cNvSpPr>
            <a:spLocks noGrp="1"/>
          </p:cNvSpPr>
          <p:nvPr>
            <p:ph type="sldNum" sz="quarter" idx="10"/>
          </p:nvPr>
        </p:nvSpPr>
        <p:spPr/>
        <p:txBody>
          <a:bodyPr/>
          <a:lstStyle>
            <a:lvl1pPr>
              <a:defRPr/>
            </a:lvl1pPr>
          </a:lstStyle>
          <a:p>
            <a:fld id="{A1C19989-EDAE-4175-B244-F439A75B592E}" type="slidenum">
              <a:rPr lang="en-US">
                <a:solidFill>
                  <a:prstClr val="black"/>
                </a:solidFill>
              </a:rPr>
              <a:pPr/>
              <a:t>‹#›</a:t>
            </a:fld>
            <a:endParaRPr lang="en-US" dirty="0">
              <a:solidFill>
                <a:prstClr val="black"/>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76917" y="1526579"/>
            <a:ext cx="2642020" cy="362572"/>
          </a:xfrm>
          <a:prstGeom prst="rect">
            <a:avLst/>
          </a:prstGeom>
        </p:spPr>
      </p:pic>
      <p:sp>
        <p:nvSpPr>
          <p:cNvPr id="9" name="TextBox 8"/>
          <p:cNvSpPr txBox="1"/>
          <p:nvPr userDrawn="1"/>
        </p:nvSpPr>
        <p:spPr>
          <a:xfrm>
            <a:off x="8540307" y="6276976"/>
            <a:ext cx="2456122" cy="230832"/>
          </a:xfrm>
          <a:prstGeom prst="rect">
            <a:avLst/>
          </a:prstGeom>
          <a:noFill/>
        </p:spPr>
        <p:txBody>
          <a:bodyPr wrap="none" rtlCol="0">
            <a:spAutoFit/>
          </a:bodyPr>
          <a:lstStyle/>
          <a:p>
            <a:pPr algn="r"/>
            <a:r>
              <a:rPr lang="en-US" sz="900" dirty="0">
                <a:solidFill>
                  <a:prstClr val="black"/>
                </a:solidFill>
              </a:rPr>
              <a:t>© Employee Benefit Research Institute 2020</a:t>
            </a:r>
          </a:p>
        </p:txBody>
      </p:sp>
    </p:spTree>
    <p:extLst>
      <p:ext uri="{BB962C8B-B14F-4D97-AF65-F5344CB8AC3E}">
        <p14:creationId xmlns:p14="http://schemas.microsoft.com/office/powerpoint/2010/main" val="32153029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1219200"/>
            <a:ext cx="5435600" cy="4343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51600" y="1219200"/>
            <a:ext cx="5435600" cy="4343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5E10A81F-F361-4A02-AAA4-FD0E5AF13A29}"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720861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2884" y="1207765"/>
            <a:ext cx="5386917"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2884" y="1847528"/>
            <a:ext cx="5386917" cy="379127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6652" y="1207765"/>
            <a:ext cx="5389033"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6652" y="1847528"/>
            <a:ext cx="5389033" cy="379127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F9E46838-12C5-4F09-A820-C835AA3CEC95}" type="slidenum">
              <a:rPr lang="en-US">
                <a:solidFill>
                  <a:prstClr val="black"/>
                </a:solidFill>
              </a:rPr>
              <a:pPr/>
              <a:t>‹#›</a:t>
            </a:fld>
            <a:endParaRPr lang="en-US" dirty="0">
              <a:solidFill>
                <a:prstClr val="black"/>
              </a:solidFill>
            </a:endParaRP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928061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FDC4CABC-675F-4D89-A676-F6FC425B3D79}"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1885193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7228A29-E537-4457-B620-87DE2BAE04C5}"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986804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812800" y="1370012"/>
            <a:ext cx="10566400" cy="4343400"/>
          </a:xfrm>
        </p:spPr>
        <p:txBody>
          <a:bodyPr/>
          <a:lstStyle/>
          <a:p>
            <a:r>
              <a:rPr lang="en-US" dirty="0"/>
              <a:t>Click icon to add table</a:t>
            </a:r>
          </a:p>
        </p:txBody>
      </p:sp>
      <p:sp>
        <p:nvSpPr>
          <p:cNvPr id="5" name="Title 4"/>
          <p:cNvSpPr>
            <a:spLocks noGrp="1"/>
          </p:cNvSpPr>
          <p:nvPr>
            <p:ph type="title"/>
          </p:nvPr>
        </p:nvSpPr>
        <p:spPr/>
        <p:txBody>
          <a:bodyPr/>
          <a:lstStyle/>
          <a:p>
            <a:r>
              <a:rPr lang="en-US"/>
              <a:t>Click to edit Master title style</a:t>
            </a:r>
          </a:p>
        </p:txBody>
      </p:sp>
      <p:sp>
        <p:nvSpPr>
          <p:cNvPr id="6" name="Slide Number Placeholder 5"/>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24330814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Custom Layout">
    <p:bg>
      <p:bgPr>
        <a:gradFill>
          <a:gsLst>
            <a:gs pos="0">
              <a:schemeClr val="bg1"/>
            </a:gs>
            <a:gs pos="74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6" name="Rectangle 5"/>
          <p:cNvSpPr/>
          <p:nvPr userDrawn="1"/>
        </p:nvSpPr>
        <p:spPr bwMode="auto">
          <a:xfrm>
            <a:off x="0" y="3352800"/>
            <a:ext cx="12192000" cy="3352800"/>
          </a:xfrm>
          <a:prstGeom prst="rect">
            <a:avLst/>
          </a:prstGeom>
          <a:solidFill>
            <a:schemeClr val="accent2"/>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4" name="Rectangle 3"/>
          <p:cNvSpPr/>
          <p:nvPr userDrawn="1"/>
        </p:nvSpPr>
        <p:spPr bwMode="auto">
          <a:xfrm>
            <a:off x="0" y="3505200"/>
            <a:ext cx="12192000" cy="3352800"/>
          </a:xfrm>
          <a:prstGeom prst="rect">
            <a:avLst/>
          </a:prstGeom>
          <a:gradFill>
            <a:gsLst>
              <a:gs pos="0">
                <a:schemeClr val="accent1"/>
              </a:gs>
              <a:gs pos="74000">
                <a:schemeClr val="accent1">
                  <a:lumMod val="75000"/>
                </a:schemeClr>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8600" y="1600200"/>
            <a:ext cx="3706379" cy="678182"/>
          </a:xfrm>
          <a:prstGeom prst="rect">
            <a:avLst/>
          </a:prstGeom>
        </p:spPr>
      </p:pic>
    </p:spTree>
    <p:extLst>
      <p:ext uri="{BB962C8B-B14F-4D97-AF65-F5344CB8AC3E}">
        <p14:creationId xmlns:p14="http://schemas.microsoft.com/office/powerpoint/2010/main" val="360885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5"/>
          <p:cNvSpPr/>
          <p:nvPr userDrawn="1"/>
        </p:nvSpPr>
        <p:spPr bwMode="auto">
          <a:xfrm>
            <a:off x="0" y="2375976"/>
            <a:ext cx="12192000" cy="3110424"/>
          </a:xfrm>
          <a:prstGeom prst="rect">
            <a:avLst/>
          </a:prstGeom>
          <a:solidFill>
            <a:schemeClr val="accent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2" name="Title 1"/>
          <p:cNvSpPr>
            <a:spLocks noGrp="1"/>
          </p:cNvSpPr>
          <p:nvPr>
            <p:ph type="title"/>
          </p:nvPr>
        </p:nvSpPr>
        <p:spPr>
          <a:xfrm>
            <a:off x="963084" y="3726030"/>
            <a:ext cx="10363200" cy="1292058"/>
          </a:xfrm>
        </p:spPr>
        <p:txBody>
          <a:bodyPr anchor="t"/>
          <a:lstStyle>
            <a:lvl1pPr algn="l">
              <a:defRPr sz="3200" b="1" cap="all">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63084" y="2667001"/>
            <a:ext cx="10363200" cy="1059029"/>
          </a:xfrm>
        </p:spPr>
        <p:txBody>
          <a:bodyPr anchor="b"/>
          <a:lstStyle>
            <a:lvl1pPr marL="0" indent="0">
              <a:buNone/>
              <a:defRPr sz="160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Rectangle 6"/>
          <p:cNvSpPr/>
          <p:nvPr userDrawn="1"/>
        </p:nvSpPr>
        <p:spPr bwMode="auto">
          <a:xfrm>
            <a:off x="0" y="152400"/>
            <a:ext cx="12192000" cy="2223576"/>
          </a:xfrm>
          <a:prstGeom prst="rect">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4" name="Slide Number Placeholder 3"/>
          <p:cNvSpPr>
            <a:spLocks noGrp="1"/>
          </p:cNvSpPr>
          <p:nvPr>
            <p:ph type="sldNum" sz="quarter" idx="10"/>
          </p:nvPr>
        </p:nvSpPr>
        <p:spPr/>
        <p:txBody>
          <a:bodyPr/>
          <a:lstStyle>
            <a:lvl1pPr>
              <a:defRPr/>
            </a:lvl1pPr>
          </a:lstStyle>
          <a:p>
            <a:fld id="{A1C19989-EDAE-4175-B244-F439A75B592E}" type="slidenum">
              <a:rPr lang="en-US">
                <a:solidFill>
                  <a:prstClr val="black"/>
                </a:solidFill>
              </a:rPr>
              <a:pPr/>
              <a:t>‹#›</a:t>
            </a:fld>
            <a:endParaRPr lang="en-US" dirty="0">
              <a:solidFill>
                <a:prstClr val="black"/>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76917" y="1526579"/>
            <a:ext cx="2642020" cy="362572"/>
          </a:xfrm>
          <a:prstGeom prst="rect">
            <a:avLst/>
          </a:prstGeom>
        </p:spPr>
      </p:pic>
      <p:sp>
        <p:nvSpPr>
          <p:cNvPr id="9" name="TextBox 8"/>
          <p:cNvSpPr txBox="1"/>
          <p:nvPr userDrawn="1"/>
        </p:nvSpPr>
        <p:spPr>
          <a:xfrm>
            <a:off x="8540307" y="6276976"/>
            <a:ext cx="2456122" cy="230832"/>
          </a:xfrm>
          <a:prstGeom prst="rect">
            <a:avLst/>
          </a:prstGeom>
          <a:noFill/>
        </p:spPr>
        <p:txBody>
          <a:bodyPr wrap="none" rtlCol="0">
            <a:spAutoFit/>
          </a:bodyPr>
          <a:lstStyle/>
          <a:p>
            <a:pPr algn="r"/>
            <a:r>
              <a:rPr lang="en-US" sz="900" dirty="0">
                <a:solidFill>
                  <a:prstClr val="black"/>
                </a:solidFill>
              </a:rPr>
              <a:t>© Employee Benefit Research Institute 2020</a:t>
            </a:r>
          </a:p>
        </p:txBody>
      </p:sp>
    </p:spTree>
    <p:extLst>
      <p:ext uri="{BB962C8B-B14F-4D97-AF65-F5344CB8AC3E}">
        <p14:creationId xmlns:p14="http://schemas.microsoft.com/office/powerpoint/2010/main" val="1771785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4324" y="304800"/>
            <a:ext cx="10668000" cy="533400"/>
          </a:xfrm>
        </p:spPr>
        <p:txBody>
          <a:bodyPr tIns="0" rIns="0" bIns="0" anchor="t"/>
          <a:lstStyle>
            <a:lvl1pPr>
              <a:defRPr sz="1800"/>
            </a:lvl1pPr>
          </a:lstStyle>
          <a:p>
            <a:r>
              <a:rPr lang="en-US" dirty="0"/>
              <a:t>Click to edit Master title style</a:t>
            </a:r>
          </a:p>
        </p:txBody>
      </p:sp>
      <p:sp>
        <p:nvSpPr>
          <p:cNvPr id="7" name="Slide Number Placeholder 6"/>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a:t>
            </a:fld>
            <a:endParaRPr lang="en-US" dirty="0">
              <a:solidFill>
                <a:prstClr val="black"/>
              </a:solidFill>
              <a:ea typeface="MS PGothic" pitchFamily="34" charset="-128"/>
            </a:endParaRPr>
          </a:p>
        </p:txBody>
      </p:sp>
      <p:sp>
        <p:nvSpPr>
          <p:cNvPr id="6" name="Text Placeholder 4">
            <a:extLst>
              <a:ext uri="{FF2B5EF4-FFF2-40B4-BE49-F238E27FC236}">
                <a16:creationId xmlns:a16="http://schemas.microsoft.com/office/drawing/2014/main" id="{97199CB7-A4EA-460D-8D7B-599518F0CF2E}"/>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
        <p:nvSpPr>
          <p:cNvPr id="8" name="Content Placeholder 2">
            <a:extLst>
              <a:ext uri="{FF2B5EF4-FFF2-40B4-BE49-F238E27FC236}">
                <a16:creationId xmlns:a16="http://schemas.microsoft.com/office/drawing/2014/main" id="{9E944003-BF6F-4279-9DDB-C38D87BF7003}"/>
              </a:ext>
            </a:extLst>
          </p:cNvPr>
          <p:cNvSpPr>
            <a:spLocks noGrp="1"/>
          </p:cNvSpPr>
          <p:nvPr>
            <p:ph idx="1"/>
          </p:nvPr>
        </p:nvSpPr>
        <p:spPr>
          <a:xfrm>
            <a:off x="812800" y="1219200"/>
            <a:ext cx="10671048" cy="4343400"/>
          </a:xfrm>
        </p:spPr>
        <p:txBody>
          <a:bodyPr/>
          <a:lstStyle>
            <a:lvl1pPr>
              <a:defRPr sz="1400"/>
            </a:lvl1pPr>
            <a:lvl2pPr>
              <a:defRPr sz="11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4789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4324" y="304800"/>
            <a:ext cx="10668000" cy="533400"/>
          </a:xfrm>
        </p:spPr>
        <p:txBody>
          <a:bodyPr tIns="0" bIns="0" anchor="t"/>
          <a:lstStyle>
            <a:lvl1pPr>
              <a:defRPr/>
            </a:lvl1pPr>
          </a:lstStyle>
          <a:p>
            <a:r>
              <a:rPr lang="en-US" dirty="0"/>
              <a:t>Click to edit Master title style</a:t>
            </a:r>
          </a:p>
        </p:txBody>
      </p:sp>
      <p:sp>
        <p:nvSpPr>
          <p:cNvPr id="3" name="Content Placeholder 2"/>
          <p:cNvSpPr>
            <a:spLocks noGrp="1"/>
          </p:cNvSpPr>
          <p:nvPr>
            <p:ph idx="1"/>
          </p:nvPr>
        </p:nvSpPr>
        <p:spPr>
          <a:xfrm>
            <a:off x="812800" y="1752282"/>
            <a:ext cx="10671048" cy="3810000"/>
          </a:xfrm>
        </p:spPr>
        <p:txBody>
          <a:bodyPr/>
          <a:lstStyle>
            <a:lvl1pPr>
              <a:defRPr sz="1400"/>
            </a:lvl1pPr>
            <a:lvl2pPr>
              <a:defRPr sz="11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a:t>
            </a:fld>
            <a:endParaRPr lang="en-US" dirty="0">
              <a:solidFill>
                <a:prstClr val="black"/>
              </a:solidFill>
              <a:ea typeface="MS PGothic" pitchFamily="34" charset="-128"/>
            </a:endParaRPr>
          </a:p>
        </p:txBody>
      </p:sp>
      <p:sp>
        <p:nvSpPr>
          <p:cNvPr id="6" name="Text Placeholder 4">
            <a:extLst>
              <a:ext uri="{FF2B5EF4-FFF2-40B4-BE49-F238E27FC236}">
                <a16:creationId xmlns:a16="http://schemas.microsoft.com/office/drawing/2014/main" id="{97199CB7-A4EA-460D-8D7B-599518F0CF2E}"/>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
        <p:nvSpPr>
          <p:cNvPr id="14" name="Text Placeholder 2">
            <a:extLst>
              <a:ext uri="{FF2B5EF4-FFF2-40B4-BE49-F238E27FC236}">
                <a16:creationId xmlns:a16="http://schemas.microsoft.com/office/drawing/2014/main" id="{DD28958F-92A6-433A-B145-1F80F39BBC21}"/>
              </a:ext>
            </a:extLst>
          </p:cNvPr>
          <p:cNvSpPr>
            <a:spLocks noGrp="1"/>
          </p:cNvSpPr>
          <p:nvPr>
            <p:ph type="body" idx="14"/>
          </p:nvPr>
        </p:nvSpPr>
        <p:spPr>
          <a:xfrm>
            <a:off x="1460500" y="1219200"/>
            <a:ext cx="9271000"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177142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304800"/>
            <a:ext cx="10668000" cy="533400"/>
          </a:xfrm>
        </p:spPr>
        <p:txBody>
          <a:bodyPr tIns="0" bIns="0" anchor="t"/>
          <a:lstStyle/>
          <a:p>
            <a:r>
              <a:rPr lang="en-US"/>
              <a:t>Click to edit Master title style</a:t>
            </a:r>
          </a:p>
        </p:txBody>
      </p:sp>
      <p:sp>
        <p:nvSpPr>
          <p:cNvPr id="3" name="Content Placeholder 2"/>
          <p:cNvSpPr>
            <a:spLocks noGrp="1"/>
          </p:cNvSpPr>
          <p:nvPr>
            <p:ph sz="half" idx="1"/>
          </p:nvPr>
        </p:nvSpPr>
        <p:spPr>
          <a:xfrm>
            <a:off x="812800" y="1219200"/>
            <a:ext cx="5303520" cy="4343400"/>
          </a:xfrm>
        </p:spPr>
        <p:txBody>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7280" y="1219200"/>
            <a:ext cx="5303520" cy="4343400"/>
          </a:xfrm>
        </p:spPr>
        <p:txBody>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5E10A81F-F361-4A02-AAA4-FD0E5AF13A29}" type="slidenum">
              <a:rPr lang="en-US">
                <a:solidFill>
                  <a:prstClr val="black"/>
                </a:solidFill>
              </a:rPr>
              <a:pPr/>
              <a:t>‹#›</a:t>
            </a:fld>
            <a:endParaRPr lang="en-US" dirty="0">
              <a:solidFill>
                <a:prstClr val="black"/>
              </a:solidFill>
            </a:endParaRPr>
          </a:p>
        </p:txBody>
      </p:sp>
      <p:sp>
        <p:nvSpPr>
          <p:cNvPr id="6" name="Text Placeholder 4">
            <a:extLst>
              <a:ext uri="{FF2B5EF4-FFF2-40B4-BE49-F238E27FC236}">
                <a16:creationId xmlns:a16="http://schemas.microsoft.com/office/drawing/2014/main" id="{F6FBFF0B-D968-4E32-9B2F-A01988079144}"/>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Tree>
    <p:extLst>
      <p:ext uri="{BB962C8B-B14F-4D97-AF65-F5344CB8AC3E}">
        <p14:creationId xmlns:p14="http://schemas.microsoft.com/office/powerpoint/2010/main" val="3425701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304800"/>
            <a:ext cx="10668000" cy="533400"/>
          </a:xfrm>
        </p:spPr>
        <p:txBody>
          <a:bodyPr tIns="0" bIns="0" anchor="t"/>
          <a:lstStyle/>
          <a:p>
            <a:r>
              <a:rPr lang="en-US"/>
              <a:t>Click to edit Master title style</a:t>
            </a:r>
          </a:p>
        </p:txBody>
      </p:sp>
      <p:sp>
        <p:nvSpPr>
          <p:cNvPr id="3" name="Content Placeholder 2"/>
          <p:cNvSpPr>
            <a:spLocks noGrp="1"/>
          </p:cNvSpPr>
          <p:nvPr>
            <p:ph sz="half" idx="1"/>
          </p:nvPr>
        </p:nvSpPr>
        <p:spPr>
          <a:xfrm>
            <a:off x="812800" y="1752600"/>
            <a:ext cx="5303520" cy="3810000"/>
          </a:xfrm>
        </p:spPr>
        <p:txBody>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7280" y="1752600"/>
            <a:ext cx="5303520" cy="3810000"/>
          </a:xfrm>
        </p:spPr>
        <p:txBody>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0"/>
          </p:nvPr>
        </p:nvSpPr>
        <p:spPr/>
        <p:txBody>
          <a:bodyPr/>
          <a:lstStyle>
            <a:lvl1pPr>
              <a:defRPr/>
            </a:lvl1pPr>
          </a:lstStyle>
          <a:p>
            <a:fld id="{5E10A81F-F361-4A02-AAA4-FD0E5AF13A29}" type="slidenum">
              <a:rPr lang="en-US">
                <a:solidFill>
                  <a:prstClr val="black"/>
                </a:solidFill>
              </a:rPr>
              <a:pPr/>
              <a:t>‹#›</a:t>
            </a:fld>
            <a:endParaRPr lang="en-US" dirty="0">
              <a:solidFill>
                <a:prstClr val="black"/>
              </a:solidFill>
            </a:endParaRPr>
          </a:p>
        </p:txBody>
      </p:sp>
      <p:sp>
        <p:nvSpPr>
          <p:cNvPr id="6" name="Text Placeholder 4">
            <a:extLst>
              <a:ext uri="{FF2B5EF4-FFF2-40B4-BE49-F238E27FC236}">
                <a16:creationId xmlns:a16="http://schemas.microsoft.com/office/drawing/2014/main" id="{F6FBFF0B-D968-4E32-9B2F-A01988079144}"/>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
        <p:nvSpPr>
          <p:cNvPr id="7" name="Text Placeholder 2">
            <a:extLst>
              <a:ext uri="{FF2B5EF4-FFF2-40B4-BE49-F238E27FC236}">
                <a16:creationId xmlns:a16="http://schemas.microsoft.com/office/drawing/2014/main" id="{6A627648-3410-4ACC-8D57-17FBCAF1456D}"/>
              </a:ext>
            </a:extLst>
          </p:cNvPr>
          <p:cNvSpPr>
            <a:spLocks noGrp="1"/>
          </p:cNvSpPr>
          <p:nvPr>
            <p:ph type="body" idx="13"/>
          </p:nvPr>
        </p:nvSpPr>
        <p:spPr>
          <a:xfrm>
            <a:off x="812800" y="1219200"/>
            <a:ext cx="5303520"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2">
            <a:extLst>
              <a:ext uri="{FF2B5EF4-FFF2-40B4-BE49-F238E27FC236}">
                <a16:creationId xmlns:a16="http://schemas.microsoft.com/office/drawing/2014/main" id="{40F195C7-D5EF-42DB-9C6D-F2586D6DC130}"/>
              </a:ext>
            </a:extLst>
          </p:cNvPr>
          <p:cNvSpPr>
            <a:spLocks noGrp="1"/>
          </p:cNvSpPr>
          <p:nvPr>
            <p:ph type="body" idx="14"/>
          </p:nvPr>
        </p:nvSpPr>
        <p:spPr>
          <a:xfrm>
            <a:off x="6177280" y="1219200"/>
            <a:ext cx="5303520"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1319458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304800"/>
            <a:ext cx="10668000" cy="533400"/>
          </a:xfrm>
        </p:spPr>
        <p:txBody>
          <a:bodyPr tIns="0" bIns="0" anchor="t"/>
          <a:lstStyle/>
          <a:p>
            <a:r>
              <a:rPr lang="en-US"/>
              <a:t>Click to edit Master title style</a:t>
            </a:r>
          </a:p>
        </p:txBody>
      </p:sp>
      <p:sp>
        <p:nvSpPr>
          <p:cNvPr id="3" name="Content Placeholder 2"/>
          <p:cNvSpPr>
            <a:spLocks noGrp="1"/>
          </p:cNvSpPr>
          <p:nvPr>
            <p:ph sz="half" idx="1"/>
          </p:nvPr>
        </p:nvSpPr>
        <p:spPr>
          <a:xfrm>
            <a:off x="812800" y="1752600"/>
            <a:ext cx="7068312" cy="3810000"/>
          </a:xfrm>
        </p:spPr>
        <p:txBody>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945120" y="1752600"/>
            <a:ext cx="3538728" cy="3810000"/>
          </a:xfrm>
        </p:spPr>
        <p:txBody>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0"/>
          </p:nvPr>
        </p:nvSpPr>
        <p:spPr/>
        <p:txBody>
          <a:bodyPr/>
          <a:lstStyle>
            <a:lvl1pPr>
              <a:defRPr/>
            </a:lvl1pPr>
          </a:lstStyle>
          <a:p>
            <a:fld id="{5E10A81F-F361-4A02-AAA4-FD0E5AF13A29}" type="slidenum">
              <a:rPr lang="en-US">
                <a:solidFill>
                  <a:prstClr val="black"/>
                </a:solidFill>
              </a:rPr>
              <a:pPr/>
              <a:t>‹#›</a:t>
            </a:fld>
            <a:endParaRPr lang="en-US" dirty="0">
              <a:solidFill>
                <a:prstClr val="black"/>
              </a:solidFill>
            </a:endParaRPr>
          </a:p>
        </p:txBody>
      </p:sp>
      <p:sp>
        <p:nvSpPr>
          <p:cNvPr id="6" name="Text Placeholder 4">
            <a:extLst>
              <a:ext uri="{FF2B5EF4-FFF2-40B4-BE49-F238E27FC236}">
                <a16:creationId xmlns:a16="http://schemas.microsoft.com/office/drawing/2014/main" id="{F6FBFF0B-D968-4E32-9B2F-A01988079144}"/>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
        <p:nvSpPr>
          <p:cNvPr id="7" name="Text Placeholder 2">
            <a:extLst>
              <a:ext uri="{FF2B5EF4-FFF2-40B4-BE49-F238E27FC236}">
                <a16:creationId xmlns:a16="http://schemas.microsoft.com/office/drawing/2014/main" id="{6A627648-3410-4ACC-8D57-17FBCAF1456D}"/>
              </a:ext>
            </a:extLst>
          </p:cNvPr>
          <p:cNvSpPr>
            <a:spLocks noGrp="1"/>
          </p:cNvSpPr>
          <p:nvPr>
            <p:ph type="body" idx="13"/>
          </p:nvPr>
        </p:nvSpPr>
        <p:spPr>
          <a:xfrm>
            <a:off x="812800" y="1219200"/>
            <a:ext cx="7068312"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571875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304800"/>
            <a:ext cx="10668000" cy="533400"/>
          </a:xfrm>
        </p:spPr>
        <p:txBody>
          <a:bodyPr tIns="0" bIns="0" anchor="t"/>
          <a:lstStyle/>
          <a:p>
            <a:r>
              <a:rPr lang="en-US"/>
              <a:t>Click to edit Master title style</a:t>
            </a:r>
          </a:p>
        </p:txBody>
      </p:sp>
      <p:sp>
        <p:nvSpPr>
          <p:cNvPr id="4" name="Content Placeholder 3"/>
          <p:cNvSpPr>
            <a:spLocks noGrp="1"/>
          </p:cNvSpPr>
          <p:nvPr>
            <p:ph sz="half" idx="2"/>
          </p:nvPr>
        </p:nvSpPr>
        <p:spPr>
          <a:xfrm>
            <a:off x="7945120" y="1752600"/>
            <a:ext cx="3538728" cy="3810000"/>
          </a:xfrm>
        </p:spPr>
        <p:txBody>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0"/>
          </p:nvPr>
        </p:nvSpPr>
        <p:spPr/>
        <p:txBody>
          <a:bodyPr/>
          <a:lstStyle>
            <a:lvl1pPr>
              <a:defRPr/>
            </a:lvl1pPr>
          </a:lstStyle>
          <a:p>
            <a:fld id="{5E10A81F-F361-4A02-AAA4-FD0E5AF13A29}" type="slidenum">
              <a:rPr lang="en-US">
                <a:solidFill>
                  <a:prstClr val="black"/>
                </a:solidFill>
              </a:rPr>
              <a:pPr/>
              <a:t>‹#›</a:t>
            </a:fld>
            <a:endParaRPr lang="en-US" dirty="0">
              <a:solidFill>
                <a:prstClr val="black"/>
              </a:solidFill>
            </a:endParaRPr>
          </a:p>
        </p:txBody>
      </p:sp>
      <p:sp>
        <p:nvSpPr>
          <p:cNvPr id="6" name="Text Placeholder 4">
            <a:extLst>
              <a:ext uri="{FF2B5EF4-FFF2-40B4-BE49-F238E27FC236}">
                <a16:creationId xmlns:a16="http://schemas.microsoft.com/office/drawing/2014/main" id="{F6FBFF0B-D968-4E32-9B2F-A01988079144}"/>
              </a:ext>
            </a:extLst>
          </p:cNvPr>
          <p:cNvSpPr>
            <a:spLocks noGrp="1"/>
          </p:cNvSpPr>
          <p:nvPr>
            <p:ph type="body" sz="quarter" idx="12"/>
          </p:nvPr>
        </p:nvSpPr>
        <p:spPr>
          <a:xfrm>
            <a:off x="812800" y="5670550"/>
            <a:ext cx="10671048" cy="273050"/>
          </a:xfrm>
        </p:spPr>
        <p:txBody>
          <a:bodyPr tIns="0" bIns="0" anchor="b"/>
          <a:lstStyle>
            <a:lvl1pPr marL="0" indent="0">
              <a:spcBef>
                <a:spcPts val="0"/>
              </a:spcBef>
              <a:spcAft>
                <a:spcPts val="0"/>
              </a:spcAft>
              <a:buNone/>
              <a:defRPr sz="800"/>
            </a:lvl1pPr>
            <a:lvl2pPr marL="457200" indent="0">
              <a:buNone/>
              <a:defRPr sz="800"/>
            </a:lvl2pPr>
            <a:lvl3pPr marL="914400" indent="0">
              <a:buFont typeface="Arial" panose="020B0604020202020204" pitchFamily="34" charset="0"/>
              <a:buNone/>
              <a:defRPr sz="800"/>
            </a:lvl3pPr>
            <a:lvl4pPr marL="1371600" indent="0">
              <a:buFont typeface="Arial" panose="020B0604020202020204" pitchFamily="34" charset="0"/>
              <a:buNone/>
              <a:defRPr sz="800"/>
            </a:lvl4pPr>
            <a:lvl5pPr marL="1828800" indent="0">
              <a:buNone/>
              <a:defRPr sz="800"/>
            </a:lvl5pPr>
          </a:lstStyle>
          <a:p>
            <a:pPr lvl="0"/>
            <a:r>
              <a:rPr lang="en-US" dirty="0"/>
              <a:t>Click to edit Master text styles</a:t>
            </a:r>
          </a:p>
        </p:txBody>
      </p:sp>
      <p:sp>
        <p:nvSpPr>
          <p:cNvPr id="7" name="Text Placeholder 2">
            <a:extLst>
              <a:ext uri="{FF2B5EF4-FFF2-40B4-BE49-F238E27FC236}">
                <a16:creationId xmlns:a16="http://schemas.microsoft.com/office/drawing/2014/main" id="{6A627648-3410-4ACC-8D57-17FBCAF1456D}"/>
              </a:ext>
            </a:extLst>
          </p:cNvPr>
          <p:cNvSpPr>
            <a:spLocks noGrp="1"/>
          </p:cNvSpPr>
          <p:nvPr>
            <p:ph type="body" idx="13"/>
          </p:nvPr>
        </p:nvSpPr>
        <p:spPr>
          <a:xfrm>
            <a:off x="812800" y="1219200"/>
            <a:ext cx="3538728"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Content Placeholder 3">
            <a:extLst>
              <a:ext uri="{FF2B5EF4-FFF2-40B4-BE49-F238E27FC236}">
                <a16:creationId xmlns:a16="http://schemas.microsoft.com/office/drawing/2014/main" id="{2D9747F6-CE0D-46EC-AC4E-593605934616}"/>
              </a:ext>
            </a:extLst>
          </p:cNvPr>
          <p:cNvSpPr>
            <a:spLocks noGrp="1"/>
          </p:cNvSpPr>
          <p:nvPr>
            <p:ph sz="half" idx="14"/>
          </p:nvPr>
        </p:nvSpPr>
        <p:spPr>
          <a:xfrm>
            <a:off x="4378960" y="1752600"/>
            <a:ext cx="3538728" cy="3810000"/>
          </a:xfrm>
        </p:spPr>
        <p:txBody>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F88D0E32-A437-4547-981E-278C55F1BEAD}"/>
              </a:ext>
            </a:extLst>
          </p:cNvPr>
          <p:cNvSpPr>
            <a:spLocks noGrp="1"/>
          </p:cNvSpPr>
          <p:nvPr>
            <p:ph sz="half" idx="15"/>
          </p:nvPr>
        </p:nvSpPr>
        <p:spPr>
          <a:xfrm>
            <a:off x="812800" y="1752600"/>
            <a:ext cx="3538728" cy="3810000"/>
          </a:xfrm>
        </p:spPr>
        <p:txBody>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D96B9A3A-E390-42D2-9E78-8637F73C365F}"/>
              </a:ext>
            </a:extLst>
          </p:cNvPr>
          <p:cNvSpPr>
            <a:spLocks noGrp="1"/>
          </p:cNvSpPr>
          <p:nvPr>
            <p:ph type="body" idx="16"/>
          </p:nvPr>
        </p:nvSpPr>
        <p:spPr>
          <a:xfrm>
            <a:off x="7945120" y="1219200"/>
            <a:ext cx="3538728"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Text Placeholder 2">
            <a:extLst>
              <a:ext uri="{FF2B5EF4-FFF2-40B4-BE49-F238E27FC236}">
                <a16:creationId xmlns:a16="http://schemas.microsoft.com/office/drawing/2014/main" id="{01D4DE55-FB80-406D-8336-5C85D393829B}"/>
              </a:ext>
            </a:extLst>
          </p:cNvPr>
          <p:cNvSpPr>
            <a:spLocks noGrp="1"/>
          </p:cNvSpPr>
          <p:nvPr>
            <p:ph type="body" idx="17"/>
          </p:nvPr>
        </p:nvSpPr>
        <p:spPr>
          <a:xfrm>
            <a:off x="4378960" y="1219200"/>
            <a:ext cx="3538728" cy="484632"/>
          </a:xfrm>
        </p:spPr>
        <p:txBody>
          <a:bodyPr tIns="0" bIns="0" anchor="b"/>
          <a:lstStyle>
            <a:lvl1pPr marL="0" indent="0" algn="ctr">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22937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1.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10274" name="Rectangle 2"/>
          <p:cNvSpPr>
            <a:spLocks noChangeArrowheads="1"/>
          </p:cNvSpPr>
          <p:nvPr userDrawn="1"/>
        </p:nvSpPr>
        <p:spPr bwMode="auto">
          <a:xfrm>
            <a:off x="0" y="0"/>
            <a:ext cx="12192000" cy="6858000"/>
          </a:xfrm>
          <a:prstGeom prst="rect">
            <a:avLst/>
          </a:prstGeom>
          <a:solidFill>
            <a:schemeClr val="bg1">
              <a:lumMod val="95000"/>
              <a:alpha val="72000"/>
            </a:schemeClr>
          </a:solidFill>
          <a:ln w="9525">
            <a:noFill/>
            <a:miter lim="800000"/>
            <a:headEnd/>
            <a:tailEnd/>
          </a:ln>
          <a:effectLst/>
        </p:spPr>
        <p:txBody>
          <a:bodyPr wrap="none" anchor="ctr"/>
          <a:lstStyle/>
          <a:p>
            <a:pPr fontAlgn="base">
              <a:spcBef>
                <a:spcPct val="0"/>
              </a:spcBef>
              <a:spcAft>
                <a:spcPct val="0"/>
              </a:spcAft>
            </a:pPr>
            <a:endParaRPr lang="en-US" sz="1800" i="1" dirty="0">
              <a:solidFill>
                <a:prstClr val="black"/>
              </a:solidFill>
              <a:latin typeface="Tahoma" pitchFamily="34" charset="0"/>
              <a:ea typeface="MS PGothic" pitchFamily="34" charset="-128"/>
            </a:endParaRPr>
          </a:p>
        </p:txBody>
      </p:sp>
      <p:sp>
        <p:nvSpPr>
          <p:cNvPr id="14" name="Rectangle 13"/>
          <p:cNvSpPr/>
          <p:nvPr userDrawn="1"/>
        </p:nvSpPr>
        <p:spPr bwMode="auto">
          <a:xfrm>
            <a:off x="1" y="0"/>
            <a:ext cx="12192000" cy="986781"/>
          </a:xfrm>
          <a:prstGeom prst="rect">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310275" name="Rectangle 3"/>
          <p:cNvSpPr>
            <a:spLocks noChangeArrowheads="1"/>
          </p:cNvSpPr>
          <p:nvPr/>
        </p:nvSpPr>
        <p:spPr bwMode="gray">
          <a:xfrm>
            <a:off x="1" y="0"/>
            <a:ext cx="283633" cy="6858000"/>
          </a:xfrm>
          <a:prstGeom prst="rect">
            <a:avLst/>
          </a:prstGeom>
          <a:solidFill>
            <a:schemeClr val="accent1"/>
          </a:solidFill>
          <a:ln w="6350">
            <a:noFill/>
            <a:miter lim="800000"/>
            <a:headEnd/>
            <a:tailEnd/>
          </a:ln>
          <a:effectLst/>
        </p:spPr>
        <p:txBody>
          <a:bodyPr wrap="none" lIns="90488" tIns="44450" rIns="90488" bIns="44450" anchor="ctr"/>
          <a:lstStyle/>
          <a:p>
            <a:pPr algn="ctr" fontAlgn="base">
              <a:spcBef>
                <a:spcPct val="0"/>
              </a:spcBef>
              <a:spcAft>
                <a:spcPct val="0"/>
              </a:spcAft>
            </a:pPr>
            <a:endParaRPr lang="en-US" sz="1800" dirty="0">
              <a:solidFill>
                <a:prstClr val="black"/>
              </a:solidFill>
              <a:latin typeface="Tahoma" pitchFamily="34" charset="0"/>
              <a:ea typeface="MS PGothic" pitchFamily="34" charset="-128"/>
            </a:endParaRPr>
          </a:p>
        </p:txBody>
      </p:sp>
      <p:sp>
        <p:nvSpPr>
          <p:cNvPr id="310276" name="Rectangle 4"/>
          <p:cNvSpPr>
            <a:spLocks noChangeArrowheads="1"/>
          </p:cNvSpPr>
          <p:nvPr/>
        </p:nvSpPr>
        <p:spPr bwMode="auto">
          <a:xfrm>
            <a:off x="0" y="5943600"/>
            <a:ext cx="12192000" cy="914400"/>
          </a:xfrm>
          <a:prstGeom prst="rect">
            <a:avLst/>
          </a:prstGeom>
          <a:solidFill>
            <a:schemeClr val="bg1"/>
          </a:solidFill>
          <a:ln w="9525">
            <a:noFill/>
            <a:miter lim="800000"/>
            <a:headEnd/>
            <a:tailEnd/>
          </a:ln>
          <a:effectLst/>
        </p:spPr>
        <p:txBody>
          <a:bodyPr wrap="none" anchor="ctr"/>
          <a:lstStyle/>
          <a:p>
            <a:pPr fontAlgn="base">
              <a:spcBef>
                <a:spcPct val="0"/>
              </a:spcBef>
              <a:spcAft>
                <a:spcPct val="0"/>
              </a:spcAft>
            </a:pPr>
            <a:endParaRPr lang="en-US" sz="1800" i="1" dirty="0">
              <a:solidFill>
                <a:prstClr val="black"/>
              </a:solidFill>
              <a:latin typeface="Tahoma" pitchFamily="34" charset="0"/>
              <a:ea typeface="MS PGothic" pitchFamily="34" charset="-128"/>
            </a:endParaRPr>
          </a:p>
        </p:txBody>
      </p:sp>
      <p:sp>
        <p:nvSpPr>
          <p:cNvPr id="310277" name="Rectangle 5"/>
          <p:cNvSpPr>
            <a:spLocks noGrp="1" noChangeArrowheads="1"/>
          </p:cNvSpPr>
          <p:nvPr>
            <p:ph type="title"/>
          </p:nvPr>
        </p:nvSpPr>
        <p:spPr bwMode="auto">
          <a:xfrm>
            <a:off x="812800" y="304800"/>
            <a:ext cx="10668000" cy="53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310278" name="Rectangle 6"/>
          <p:cNvSpPr>
            <a:spLocks noGrp="1" noChangeArrowheads="1"/>
          </p:cNvSpPr>
          <p:nvPr>
            <p:ph type="body" idx="1"/>
          </p:nvPr>
        </p:nvSpPr>
        <p:spPr bwMode="auto">
          <a:xfrm>
            <a:off x="812800" y="1251895"/>
            <a:ext cx="10668000" cy="44107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sp>
        <p:nvSpPr>
          <p:cNvPr id="310279" name="Rectangle 7"/>
          <p:cNvSpPr>
            <a:spLocks noGrp="1" noChangeArrowheads="1"/>
          </p:cNvSpPr>
          <p:nvPr>
            <p:ph type="sldNum" sz="quarter" idx="4"/>
          </p:nvPr>
        </p:nvSpPr>
        <p:spPr bwMode="auto">
          <a:xfrm>
            <a:off x="11257641" y="6193781"/>
            <a:ext cx="609600" cy="38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eaLnBrk="0" hangingPunct="0">
              <a:defRPr sz="1400" i="0">
                <a:latin typeface="+mn-lt"/>
              </a:defRPr>
            </a:lvl1p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a:t>
            </a:fld>
            <a:endParaRPr lang="en-US" dirty="0">
              <a:solidFill>
                <a:prstClr val="black"/>
              </a:solidFill>
              <a:ea typeface="MS PGothic" pitchFamily="34" charset="-128"/>
            </a:endParaRPr>
          </a:p>
        </p:txBody>
      </p:sp>
      <p:sp>
        <p:nvSpPr>
          <p:cNvPr id="310280" name="Text Box 8"/>
          <p:cNvSpPr txBox="1">
            <a:spLocks noChangeArrowheads="1"/>
          </p:cNvSpPr>
          <p:nvPr/>
        </p:nvSpPr>
        <p:spPr bwMode="auto">
          <a:xfrm>
            <a:off x="283634" y="2017713"/>
            <a:ext cx="184731" cy="369332"/>
          </a:xfrm>
          <a:prstGeom prst="rect">
            <a:avLst/>
          </a:prstGeom>
          <a:noFill/>
          <a:ln w="9525">
            <a:noFill/>
            <a:miter lim="800000"/>
            <a:headEnd/>
            <a:tailEnd/>
          </a:ln>
          <a:effectLst/>
        </p:spPr>
        <p:txBody>
          <a:bodyPr wrap="none">
            <a:spAutoFit/>
          </a:bodyPr>
          <a:lstStyle/>
          <a:p>
            <a:pPr fontAlgn="base">
              <a:spcBef>
                <a:spcPct val="0"/>
              </a:spcBef>
              <a:spcAft>
                <a:spcPct val="0"/>
              </a:spcAft>
            </a:pPr>
            <a:endParaRPr lang="en-US" sz="1800" dirty="0">
              <a:solidFill>
                <a:prstClr val="black"/>
              </a:solidFill>
              <a:latin typeface="Tahoma" pitchFamily="34" charset="0"/>
              <a:ea typeface="MS PGothic" pitchFamily="34" charset="-128"/>
            </a:endParaRPr>
          </a:p>
        </p:txBody>
      </p:sp>
      <p:sp>
        <p:nvSpPr>
          <p:cNvPr id="310281" name="Text Box 9"/>
          <p:cNvSpPr txBox="1">
            <a:spLocks noChangeArrowheads="1"/>
          </p:cNvSpPr>
          <p:nvPr/>
        </p:nvSpPr>
        <p:spPr bwMode="auto">
          <a:xfrm>
            <a:off x="893234" y="6208713"/>
            <a:ext cx="184731" cy="369332"/>
          </a:xfrm>
          <a:prstGeom prst="rect">
            <a:avLst/>
          </a:prstGeom>
          <a:noFill/>
          <a:ln w="9525">
            <a:noFill/>
            <a:miter lim="800000"/>
            <a:headEnd/>
            <a:tailEnd/>
          </a:ln>
          <a:effectLst/>
        </p:spPr>
        <p:txBody>
          <a:bodyPr wrap="none">
            <a:spAutoFit/>
          </a:bodyPr>
          <a:lstStyle/>
          <a:p>
            <a:pPr fontAlgn="base">
              <a:spcBef>
                <a:spcPct val="0"/>
              </a:spcBef>
              <a:spcAft>
                <a:spcPct val="0"/>
              </a:spcAft>
            </a:pPr>
            <a:endParaRPr lang="en-US" sz="1800" dirty="0">
              <a:solidFill>
                <a:prstClr val="black"/>
              </a:solidFill>
              <a:latin typeface="Tahoma" pitchFamily="34" charset="0"/>
              <a:ea typeface="MS PGothic" pitchFamily="34" charset="-128"/>
            </a:endParaRPr>
          </a:p>
        </p:txBody>
      </p:sp>
      <p:sp>
        <p:nvSpPr>
          <p:cNvPr id="310282" name="Rectangle 10"/>
          <p:cNvSpPr>
            <a:spLocks noChangeArrowheads="1"/>
          </p:cNvSpPr>
          <p:nvPr/>
        </p:nvSpPr>
        <p:spPr bwMode="auto">
          <a:xfrm>
            <a:off x="0" y="0"/>
            <a:ext cx="12192000" cy="152400"/>
          </a:xfrm>
          <a:prstGeom prst="rect">
            <a:avLst/>
          </a:prstGeom>
          <a:solidFill>
            <a:schemeClr val="accent6"/>
          </a:solidFill>
          <a:ln w="9525">
            <a:noFill/>
            <a:miter lim="800000"/>
            <a:headEnd/>
            <a:tailEnd/>
          </a:ln>
          <a:effectLst/>
        </p:spPr>
        <p:txBody>
          <a:bodyPr wrap="none" anchor="ctr"/>
          <a:lstStyle/>
          <a:p>
            <a:pPr fontAlgn="base">
              <a:spcBef>
                <a:spcPct val="0"/>
              </a:spcBef>
              <a:spcAft>
                <a:spcPct val="0"/>
              </a:spcAft>
            </a:pPr>
            <a:endParaRPr lang="en-US" sz="1800" i="1" dirty="0">
              <a:solidFill>
                <a:prstClr val="black"/>
              </a:solidFill>
              <a:latin typeface="Tahoma" pitchFamily="34" charset="0"/>
              <a:ea typeface="MS PGothic" pitchFamily="34" charset="-128"/>
            </a:endParaRPr>
          </a:p>
        </p:txBody>
      </p:sp>
      <p:sp>
        <p:nvSpPr>
          <p:cNvPr id="13" name="TextBox 12"/>
          <p:cNvSpPr txBox="1"/>
          <p:nvPr userDrawn="1"/>
        </p:nvSpPr>
        <p:spPr>
          <a:xfrm>
            <a:off x="8540307" y="6276976"/>
            <a:ext cx="2456122" cy="230832"/>
          </a:xfrm>
          <a:prstGeom prst="rect">
            <a:avLst/>
          </a:prstGeom>
          <a:noFill/>
        </p:spPr>
        <p:txBody>
          <a:bodyPr wrap="none" rtlCol="0">
            <a:spAutoFit/>
          </a:bodyPr>
          <a:lstStyle/>
          <a:p>
            <a:pPr algn="r"/>
            <a:r>
              <a:rPr lang="en-US" sz="900" dirty="0">
                <a:solidFill>
                  <a:prstClr val="black"/>
                </a:solidFill>
              </a:rPr>
              <a:t>© Employee Benefit Research Institute 2020</a:t>
            </a:r>
          </a:p>
        </p:txBody>
      </p:sp>
      <p:pic>
        <p:nvPicPr>
          <p:cNvPr id="15" name="Picture 14"/>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283634" y="6208713"/>
            <a:ext cx="1729053" cy="316376"/>
          </a:xfrm>
          <a:prstGeom prst="rect">
            <a:avLst/>
          </a:prstGeom>
        </p:spPr>
      </p:pic>
    </p:spTree>
    <p:extLst>
      <p:ext uri="{BB962C8B-B14F-4D97-AF65-F5344CB8AC3E}">
        <p14:creationId xmlns:p14="http://schemas.microsoft.com/office/powerpoint/2010/main" val="113486677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4" r:id="rId3"/>
    <p:sldLayoutId id="2147483673" r:id="rId4"/>
    <p:sldLayoutId id="2147483683" r:id="rId5"/>
    <p:sldLayoutId id="2147483675" r:id="rId6"/>
    <p:sldLayoutId id="2147483682" r:id="rId7"/>
    <p:sldLayoutId id="2147483684" r:id="rId8"/>
    <p:sldLayoutId id="2147483685" r:id="rId9"/>
    <p:sldLayoutId id="2147483686" r:id="rId10"/>
    <p:sldLayoutId id="2147483690" r:id="rId11"/>
    <p:sldLayoutId id="2147483687" r:id="rId12"/>
    <p:sldLayoutId id="2147483688" r:id="rId13"/>
    <p:sldLayoutId id="2147483677" r:id="rId14"/>
    <p:sldLayoutId id="2147483678" r:id="rId15"/>
    <p:sldLayoutId id="2147483680" r:id="rId16"/>
    <p:sldLayoutId id="2147483689" r:id="rId17"/>
  </p:sldLayoutIdLst>
  <p:hf hdr="0" ftr="0" dt="0"/>
  <p:txStyles>
    <p:titleStyle>
      <a:lvl1pPr algn="l" rtl="0" eaLnBrk="1" fontAlgn="base" hangingPunct="1">
        <a:spcBef>
          <a:spcPct val="0"/>
        </a:spcBef>
        <a:spcAft>
          <a:spcPct val="0"/>
        </a:spcAft>
        <a:defRPr sz="1800" b="1">
          <a:solidFill>
            <a:schemeClr val="tx2"/>
          </a:solidFill>
          <a:latin typeface="+mj-lt"/>
          <a:ea typeface="+mj-ea"/>
          <a:cs typeface="+mj-cs"/>
        </a:defRPr>
      </a:lvl1pPr>
      <a:lvl2pPr algn="l" rtl="0" eaLnBrk="1" fontAlgn="base" hangingPunct="1">
        <a:spcBef>
          <a:spcPct val="0"/>
        </a:spcBef>
        <a:spcAft>
          <a:spcPct val="0"/>
        </a:spcAft>
        <a:defRPr sz="2400">
          <a:solidFill>
            <a:schemeClr val="tx2"/>
          </a:solidFill>
          <a:latin typeface="Arial" charset="0"/>
          <a:cs typeface="Arial" charset="0"/>
        </a:defRPr>
      </a:lvl2pPr>
      <a:lvl3pPr algn="l" rtl="0" eaLnBrk="1" fontAlgn="base" hangingPunct="1">
        <a:spcBef>
          <a:spcPct val="0"/>
        </a:spcBef>
        <a:spcAft>
          <a:spcPct val="0"/>
        </a:spcAft>
        <a:defRPr sz="2400">
          <a:solidFill>
            <a:schemeClr val="tx2"/>
          </a:solidFill>
          <a:latin typeface="Arial" charset="0"/>
          <a:cs typeface="Arial" charset="0"/>
        </a:defRPr>
      </a:lvl3pPr>
      <a:lvl4pPr algn="l" rtl="0" eaLnBrk="1" fontAlgn="base" hangingPunct="1">
        <a:spcBef>
          <a:spcPct val="0"/>
        </a:spcBef>
        <a:spcAft>
          <a:spcPct val="0"/>
        </a:spcAft>
        <a:defRPr sz="2400">
          <a:solidFill>
            <a:schemeClr val="tx2"/>
          </a:solidFill>
          <a:latin typeface="Arial" charset="0"/>
          <a:cs typeface="Arial" charset="0"/>
        </a:defRPr>
      </a:lvl4pPr>
      <a:lvl5pPr algn="l" rtl="0" eaLnBrk="1" fontAlgn="base" hangingPunct="1">
        <a:spcBef>
          <a:spcPct val="0"/>
        </a:spcBef>
        <a:spcAft>
          <a:spcPct val="0"/>
        </a:spcAft>
        <a:defRPr sz="2400">
          <a:solidFill>
            <a:schemeClr val="tx2"/>
          </a:solidFill>
          <a:latin typeface="Arial" charset="0"/>
          <a:cs typeface="Arial" charset="0"/>
        </a:defRPr>
      </a:lvl5pPr>
      <a:lvl6pPr marL="457200" algn="l" rtl="0" eaLnBrk="1" fontAlgn="base" hangingPunct="1">
        <a:spcBef>
          <a:spcPct val="0"/>
        </a:spcBef>
        <a:spcAft>
          <a:spcPct val="0"/>
        </a:spcAft>
        <a:defRPr sz="2400">
          <a:solidFill>
            <a:schemeClr val="tx2"/>
          </a:solidFill>
          <a:latin typeface="Arial" charset="0"/>
          <a:cs typeface="Arial" charset="0"/>
        </a:defRPr>
      </a:lvl6pPr>
      <a:lvl7pPr marL="914400" algn="l" rtl="0" eaLnBrk="1" fontAlgn="base" hangingPunct="1">
        <a:spcBef>
          <a:spcPct val="0"/>
        </a:spcBef>
        <a:spcAft>
          <a:spcPct val="0"/>
        </a:spcAft>
        <a:defRPr sz="2400">
          <a:solidFill>
            <a:schemeClr val="tx2"/>
          </a:solidFill>
          <a:latin typeface="Arial" charset="0"/>
          <a:cs typeface="Arial" charset="0"/>
        </a:defRPr>
      </a:lvl7pPr>
      <a:lvl8pPr marL="1371600" algn="l" rtl="0" eaLnBrk="1" fontAlgn="base" hangingPunct="1">
        <a:spcBef>
          <a:spcPct val="0"/>
        </a:spcBef>
        <a:spcAft>
          <a:spcPct val="0"/>
        </a:spcAft>
        <a:defRPr sz="2400">
          <a:solidFill>
            <a:schemeClr val="tx2"/>
          </a:solidFill>
          <a:latin typeface="Arial" charset="0"/>
          <a:cs typeface="Arial" charset="0"/>
        </a:defRPr>
      </a:lvl8pPr>
      <a:lvl9pPr marL="1828800" algn="l" rtl="0" eaLnBrk="1" fontAlgn="base" hangingPunct="1">
        <a:spcBef>
          <a:spcPct val="0"/>
        </a:spcBef>
        <a:spcAft>
          <a:spcPct val="0"/>
        </a:spcAft>
        <a:defRPr sz="2400">
          <a:solidFill>
            <a:schemeClr val="tx2"/>
          </a:solidFill>
          <a:latin typeface="Arial" charset="0"/>
          <a:cs typeface="Arial" charset="0"/>
        </a:defRPr>
      </a:lvl9pPr>
    </p:titleStyle>
    <p:bodyStyle>
      <a:lvl1pPr marL="342900" indent="-342900" algn="l" rtl="0" eaLnBrk="1" fontAlgn="base" hangingPunct="1">
        <a:spcBef>
          <a:spcPts val="600"/>
        </a:spcBef>
        <a:spcAft>
          <a:spcPts val="600"/>
        </a:spcAft>
        <a:buFont typeface="Arial" panose="020B0604020202020204" pitchFamily="34" charset="0"/>
        <a:buChar char="•"/>
        <a:defRPr sz="1800">
          <a:solidFill>
            <a:schemeClr val="tx1"/>
          </a:solidFill>
          <a:latin typeface="+mn-lt"/>
          <a:ea typeface="+mn-ea"/>
          <a:cs typeface="+mn-cs"/>
        </a:defRPr>
      </a:lvl1pPr>
      <a:lvl2pPr marL="742950" indent="-285750" algn="l" rtl="0" eaLnBrk="1" fontAlgn="base" hangingPunct="1">
        <a:spcBef>
          <a:spcPts val="600"/>
        </a:spcBef>
        <a:spcAft>
          <a:spcPts val="600"/>
        </a:spcAft>
        <a:buFont typeface="Arial" panose="020B0604020202020204" pitchFamily="34" charset="0"/>
        <a:buChar char="•"/>
        <a:defRPr sz="1400">
          <a:solidFill>
            <a:schemeClr val="tx1"/>
          </a:solidFill>
          <a:latin typeface="+mn-lt"/>
          <a:cs typeface="+mn-cs"/>
        </a:defRPr>
      </a:lvl2pPr>
      <a:lvl3pPr marL="914400" indent="0" algn="l" rtl="0" eaLnBrk="1" fontAlgn="base" hangingPunct="1">
        <a:spcBef>
          <a:spcPct val="20000"/>
        </a:spcBef>
        <a:spcAft>
          <a:spcPct val="0"/>
        </a:spcAft>
        <a:buFont typeface="Arial" panose="020B0604020202020204" pitchFamily="34" charset="0"/>
        <a:buNone/>
        <a:defRPr sz="1600">
          <a:solidFill>
            <a:schemeClr val="tx1"/>
          </a:solidFill>
          <a:latin typeface="+mn-lt"/>
          <a:cs typeface="+mn-cs"/>
        </a:defRPr>
      </a:lvl3pPr>
      <a:lvl4pPr marL="1600200" indent="-228600" algn="l" rtl="0" eaLnBrk="1" fontAlgn="base" hangingPunct="1">
        <a:spcBef>
          <a:spcPct val="20000"/>
        </a:spcBef>
        <a:spcAft>
          <a:spcPct val="0"/>
        </a:spcAft>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10274" name="Rectangle 2"/>
          <p:cNvSpPr>
            <a:spLocks noChangeArrowheads="1"/>
          </p:cNvSpPr>
          <p:nvPr/>
        </p:nvSpPr>
        <p:spPr bwMode="auto">
          <a:xfrm>
            <a:off x="0" y="0"/>
            <a:ext cx="12192000" cy="6858000"/>
          </a:xfrm>
          <a:prstGeom prst="rect">
            <a:avLst/>
          </a:prstGeom>
          <a:solidFill>
            <a:schemeClr val="bg1">
              <a:lumMod val="95000"/>
              <a:alpha val="72000"/>
            </a:schemeClr>
          </a:solidFill>
          <a:ln w="9525">
            <a:noFill/>
            <a:miter lim="800000"/>
            <a:headEnd/>
            <a:tailEnd/>
          </a:ln>
          <a:effectLst/>
        </p:spPr>
        <p:txBody>
          <a:bodyPr wrap="none" anchor="ctr"/>
          <a:lstStyle/>
          <a:p>
            <a:pPr fontAlgn="base">
              <a:spcBef>
                <a:spcPct val="0"/>
              </a:spcBef>
              <a:spcAft>
                <a:spcPct val="0"/>
              </a:spcAft>
            </a:pPr>
            <a:endParaRPr lang="en-US" sz="1800" i="1" dirty="0">
              <a:solidFill>
                <a:prstClr val="black"/>
              </a:solidFill>
              <a:latin typeface="Tahoma" pitchFamily="34" charset="0"/>
              <a:ea typeface="MS PGothic" pitchFamily="34" charset="-128"/>
            </a:endParaRPr>
          </a:p>
        </p:txBody>
      </p:sp>
      <p:sp>
        <p:nvSpPr>
          <p:cNvPr id="14" name="Rectangle 13"/>
          <p:cNvSpPr/>
          <p:nvPr userDrawn="1"/>
        </p:nvSpPr>
        <p:spPr bwMode="auto">
          <a:xfrm>
            <a:off x="1" y="0"/>
            <a:ext cx="12186652" cy="986781"/>
          </a:xfrm>
          <a:prstGeom prst="rect">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Tahoma" pitchFamily="34" charset="0"/>
              <a:ea typeface="MS PGothic" pitchFamily="34" charset="-128"/>
              <a:cs typeface="Arial" charset="0"/>
            </a:endParaRPr>
          </a:p>
        </p:txBody>
      </p:sp>
      <p:sp>
        <p:nvSpPr>
          <p:cNvPr id="310275" name="Rectangle 3"/>
          <p:cNvSpPr>
            <a:spLocks noChangeArrowheads="1"/>
          </p:cNvSpPr>
          <p:nvPr/>
        </p:nvSpPr>
        <p:spPr bwMode="gray">
          <a:xfrm>
            <a:off x="1" y="0"/>
            <a:ext cx="283633" cy="6858000"/>
          </a:xfrm>
          <a:prstGeom prst="rect">
            <a:avLst/>
          </a:prstGeom>
          <a:solidFill>
            <a:schemeClr val="accent1"/>
          </a:solidFill>
          <a:ln w="6350">
            <a:noFill/>
            <a:miter lim="800000"/>
            <a:headEnd/>
            <a:tailEnd/>
          </a:ln>
          <a:effectLst/>
        </p:spPr>
        <p:txBody>
          <a:bodyPr wrap="none" lIns="90488" tIns="44450" rIns="90488" bIns="44450" anchor="ctr"/>
          <a:lstStyle/>
          <a:p>
            <a:pPr algn="ctr" fontAlgn="base">
              <a:spcBef>
                <a:spcPct val="0"/>
              </a:spcBef>
              <a:spcAft>
                <a:spcPct val="0"/>
              </a:spcAft>
            </a:pPr>
            <a:endParaRPr lang="en-US" sz="1800" dirty="0">
              <a:solidFill>
                <a:prstClr val="black"/>
              </a:solidFill>
              <a:latin typeface="Tahoma" pitchFamily="34" charset="0"/>
              <a:ea typeface="MS PGothic" pitchFamily="34" charset="-128"/>
            </a:endParaRPr>
          </a:p>
        </p:txBody>
      </p:sp>
      <p:sp>
        <p:nvSpPr>
          <p:cNvPr id="310276" name="Rectangle 4"/>
          <p:cNvSpPr>
            <a:spLocks noChangeArrowheads="1"/>
          </p:cNvSpPr>
          <p:nvPr/>
        </p:nvSpPr>
        <p:spPr bwMode="auto">
          <a:xfrm>
            <a:off x="0" y="5943600"/>
            <a:ext cx="12192000" cy="914400"/>
          </a:xfrm>
          <a:prstGeom prst="rect">
            <a:avLst/>
          </a:prstGeom>
          <a:solidFill>
            <a:schemeClr val="bg1"/>
          </a:solidFill>
          <a:ln w="9525">
            <a:noFill/>
            <a:miter lim="800000"/>
            <a:headEnd/>
            <a:tailEnd/>
          </a:ln>
          <a:effectLst/>
        </p:spPr>
        <p:txBody>
          <a:bodyPr wrap="none" anchor="ctr"/>
          <a:lstStyle/>
          <a:p>
            <a:pPr fontAlgn="base">
              <a:spcBef>
                <a:spcPct val="0"/>
              </a:spcBef>
              <a:spcAft>
                <a:spcPct val="0"/>
              </a:spcAft>
            </a:pPr>
            <a:endParaRPr lang="en-US" sz="1800" i="1" dirty="0">
              <a:solidFill>
                <a:prstClr val="black"/>
              </a:solidFill>
              <a:latin typeface="Tahoma" pitchFamily="34" charset="0"/>
              <a:ea typeface="MS PGothic" pitchFamily="34" charset="-128"/>
            </a:endParaRPr>
          </a:p>
        </p:txBody>
      </p:sp>
      <p:sp>
        <p:nvSpPr>
          <p:cNvPr id="310277" name="Rectangle 5"/>
          <p:cNvSpPr>
            <a:spLocks noGrp="1" noChangeArrowheads="1"/>
          </p:cNvSpPr>
          <p:nvPr>
            <p:ph type="title"/>
          </p:nvPr>
        </p:nvSpPr>
        <p:spPr bwMode="auto">
          <a:xfrm>
            <a:off x="812800" y="304800"/>
            <a:ext cx="10668000" cy="53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310278" name="Rectangle 6"/>
          <p:cNvSpPr>
            <a:spLocks noGrp="1" noChangeArrowheads="1"/>
          </p:cNvSpPr>
          <p:nvPr>
            <p:ph type="body" idx="1"/>
          </p:nvPr>
        </p:nvSpPr>
        <p:spPr bwMode="auto">
          <a:xfrm>
            <a:off x="812800" y="1251895"/>
            <a:ext cx="10668000" cy="44107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sp>
        <p:nvSpPr>
          <p:cNvPr id="310279" name="Rectangle 7"/>
          <p:cNvSpPr>
            <a:spLocks noGrp="1" noChangeArrowheads="1"/>
          </p:cNvSpPr>
          <p:nvPr>
            <p:ph type="sldNum" sz="quarter" idx="4"/>
          </p:nvPr>
        </p:nvSpPr>
        <p:spPr bwMode="auto">
          <a:xfrm>
            <a:off x="11257641" y="6193781"/>
            <a:ext cx="609600" cy="381000"/>
          </a:xfrm>
          <a:prstGeom prst="rect">
            <a:avLst/>
          </a:prstGeom>
          <a:no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bodyPr>
          <a:lstStyle>
            <a:lvl1pPr algn="ctr" eaLnBrk="0" hangingPunct="0">
              <a:defRPr sz="1400" i="0">
                <a:latin typeface="+mn-lt"/>
              </a:defRPr>
            </a:lvl1p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a:t>
            </a:fld>
            <a:endParaRPr lang="en-US" dirty="0">
              <a:solidFill>
                <a:prstClr val="black"/>
              </a:solidFill>
              <a:ea typeface="MS PGothic" pitchFamily="34" charset="-128"/>
            </a:endParaRPr>
          </a:p>
        </p:txBody>
      </p:sp>
      <p:sp>
        <p:nvSpPr>
          <p:cNvPr id="310280" name="Text Box 8"/>
          <p:cNvSpPr txBox="1">
            <a:spLocks noChangeArrowheads="1"/>
          </p:cNvSpPr>
          <p:nvPr/>
        </p:nvSpPr>
        <p:spPr bwMode="auto">
          <a:xfrm>
            <a:off x="283634" y="2017713"/>
            <a:ext cx="184731" cy="369332"/>
          </a:xfrm>
          <a:prstGeom prst="rect">
            <a:avLst/>
          </a:prstGeom>
          <a:noFill/>
          <a:ln w="9525">
            <a:noFill/>
            <a:miter lim="800000"/>
            <a:headEnd/>
            <a:tailEnd/>
          </a:ln>
          <a:effectLst/>
        </p:spPr>
        <p:txBody>
          <a:bodyPr wrap="none">
            <a:spAutoFit/>
          </a:bodyPr>
          <a:lstStyle/>
          <a:p>
            <a:pPr fontAlgn="base">
              <a:spcBef>
                <a:spcPct val="0"/>
              </a:spcBef>
              <a:spcAft>
                <a:spcPct val="0"/>
              </a:spcAft>
            </a:pPr>
            <a:endParaRPr lang="en-US" sz="1800" dirty="0">
              <a:solidFill>
                <a:prstClr val="black"/>
              </a:solidFill>
              <a:latin typeface="Tahoma" pitchFamily="34" charset="0"/>
              <a:ea typeface="MS PGothic" pitchFamily="34" charset="-128"/>
            </a:endParaRPr>
          </a:p>
        </p:txBody>
      </p:sp>
      <p:sp>
        <p:nvSpPr>
          <p:cNvPr id="310281" name="Text Box 9"/>
          <p:cNvSpPr txBox="1">
            <a:spLocks noChangeArrowheads="1"/>
          </p:cNvSpPr>
          <p:nvPr/>
        </p:nvSpPr>
        <p:spPr bwMode="auto">
          <a:xfrm>
            <a:off x="893234" y="6208713"/>
            <a:ext cx="184731" cy="369332"/>
          </a:xfrm>
          <a:prstGeom prst="rect">
            <a:avLst/>
          </a:prstGeom>
          <a:noFill/>
          <a:ln w="9525">
            <a:noFill/>
            <a:miter lim="800000"/>
            <a:headEnd/>
            <a:tailEnd/>
          </a:ln>
          <a:effectLst/>
        </p:spPr>
        <p:txBody>
          <a:bodyPr wrap="none">
            <a:spAutoFit/>
          </a:bodyPr>
          <a:lstStyle/>
          <a:p>
            <a:pPr fontAlgn="base">
              <a:spcBef>
                <a:spcPct val="0"/>
              </a:spcBef>
              <a:spcAft>
                <a:spcPct val="0"/>
              </a:spcAft>
            </a:pPr>
            <a:endParaRPr lang="en-US" sz="1800" dirty="0">
              <a:solidFill>
                <a:prstClr val="black"/>
              </a:solidFill>
              <a:latin typeface="Tahoma" pitchFamily="34" charset="0"/>
              <a:ea typeface="MS PGothic" pitchFamily="34" charset="-128"/>
            </a:endParaRPr>
          </a:p>
        </p:txBody>
      </p:sp>
      <p:sp>
        <p:nvSpPr>
          <p:cNvPr id="310282" name="Rectangle 10"/>
          <p:cNvSpPr>
            <a:spLocks noChangeArrowheads="1"/>
          </p:cNvSpPr>
          <p:nvPr/>
        </p:nvSpPr>
        <p:spPr bwMode="auto">
          <a:xfrm>
            <a:off x="0" y="0"/>
            <a:ext cx="12192000" cy="152400"/>
          </a:xfrm>
          <a:prstGeom prst="rect">
            <a:avLst/>
          </a:prstGeom>
          <a:solidFill>
            <a:schemeClr val="accent6"/>
          </a:solidFill>
          <a:ln w="9525">
            <a:noFill/>
            <a:miter lim="800000"/>
            <a:headEnd/>
            <a:tailEnd/>
          </a:ln>
          <a:effectLst/>
        </p:spPr>
        <p:txBody>
          <a:bodyPr wrap="none" anchor="ctr"/>
          <a:lstStyle/>
          <a:p>
            <a:pPr fontAlgn="base">
              <a:spcBef>
                <a:spcPct val="0"/>
              </a:spcBef>
              <a:spcAft>
                <a:spcPct val="0"/>
              </a:spcAft>
            </a:pPr>
            <a:endParaRPr lang="en-US" sz="1800" i="1" dirty="0">
              <a:solidFill>
                <a:prstClr val="black"/>
              </a:solidFill>
              <a:latin typeface="Tahoma" pitchFamily="34" charset="0"/>
              <a:ea typeface="MS PGothic" pitchFamily="34" charset="-128"/>
            </a:endParaRPr>
          </a:p>
        </p:txBody>
      </p:sp>
      <p:sp>
        <p:nvSpPr>
          <p:cNvPr id="13" name="TextBox 12"/>
          <p:cNvSpPr txBox="1"/>
          <p:nvPr userDrawn="1"/>
        </p:nvSpPr>
        <p:spPr>
          <a:xfrm>
            <a:off x="9697874" y="6611792"/>
            <a:ext cx="2456122" cy="230832"/>
          </a:xfrm>
          <a:prstGeom prst="rect">
            <a:avLst/>
          </a:prstGeom>
          <a:noFill/>
        </p:spPr>
        <p:txBody>
          <a:bodyPr wrap="none" rtlCol="0">
            <a:spAutoFit/>
          </a:bodyPr>
          <a:lstStyle/>
          <a:p>
            <a:pPr algn="r"/>
            <a:r>
              <a:rPr lang="en-US" sz="900" dirty="0">
                <a:solidFill>
                  <a:prstClr val="black"/>
                </a:solidFill>
              </a:rPr>
              <a:t>© Employee Benefit Research Institute 2020</a:t>
            </a:r>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83634" y="6208713"/>
            <a:ext cx="1729053" cy="316376"/>
          </a:xfrm>
          <a:prstGeom prst="rect">
            <a:avLst/>
          </a:prstGeom>
        </p:spPr>
      </p:pic>
    </p:spTree>
    <p:extLst>
      <p:ext uri="{BB962C8B-B14F-4D97-AF65-F5344CB8AC3E}">
        <p14:creationId xmlns:p14="http://schemas.microsoft.com/office/powerpoint/2010/main" val="303895805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ftr="0" dt="0"/>
  <p:txStyles>
    <p:titleStyle>
      <a:lvl1pPr algn="l" rtl="0" eaLnBrk="1" fontAlgn="base" hangingPunct="1">
        <a:spcBef>
          <a:spcPct val="0"/>
        </a:spcBef>
        <a:spcAft>
          <a:spcPct val="0"/>
        </a:spcAft>
        <a:defRPr sz="2000" b="1">
          <a:solidFill>
            <a:schemeClr val="tx2"/>
          </a:solidFill>
          <a:latin typeface="+mj-lt"/>
          <a:ea typeface="+mj-ea"/>
          <a:cs typeface="+mj-cs"/>
        </a:defRPr>
      </a:lvl1pPr>
      <a:lvl2pPr algn="l" rtl="0" eaLnBrk="1" fontAlgn="base" hangingPunct="1">
        <a:spcBef>
          <a:spcPct val="0"/>
        </a:spcBef>
        <a:spcAft>
          <a:spcPct val="0"/>
        </a:spcAft>
        <a:defRPr sz="2400">
          <a:solidFill>
            <a:schemeClr val="tx2"/>
          </a:solidFill>
          <a:latin typeface="Arial" charset="0"/>
          <a:cs typeface="Arial" charset="0"/>
        </a:defRPr>
      </a:lvl2pPr>
      <a:lvl3pPr algn="l" rtl="0" eaLnBrk="1" fontAlgn="base" hangingPunct="1">
        <a:spcBef>
          <a:spcPct val="0"/>
        </a:spcBef>
        <a:spcAft>
          <a:spcPct val="0"/>
        </a:spcAft>
        <a:defRPr sz="2400">
          <a:solidFill>
            <a:schemeClr val="tx2"/>
          </a:solidFill>
          <a:latin typeface="Arial" charset="0"/>
          <a:cs typeface="Arial" charset="0"/>
        </a:defRPr>
      </a:lvl3pPr>
      <a:lvl4pPr algn="l" rtl="0" eaLnBrk="1" fontAlgn="base" hangingPunct="1">
        <a:spcBef>
          <a:spcPct val="0"/>
        </a:spcBef>
        <a:spcAft>
          <a:spcPct val="0"/>
        </a:spcAft>
        <a:defRPr sz="2400">
          <a:solidFill>
            <a:schemeClr val="tx2"/>
          </a:solidFill>
          <a:latin typeface="Arial" charset="0"/>
          <a:cs typeface="Arial" charset="0"/>
        </a:defRPr>
      </a:lvl4pPr>
      <a:lvl5pPr algn="l" rtl="0" eaLnBrk="1" fontAlgn="base" hangingPunct="1">
        <a:spcBef>
          <a:spcPct val="0"/>
        </a:spcBef>
        <a:spcAft>
          <a:spcPct val="0"/>
        </a:spcAft>
        <a:defRPr sz="2400">
          <a:solidFill>
            <a:schemeClr val="tx2"/>
          </a:solidFill>
          <a:latin typeface="Arial" charset="0"/>
          <a:cs typeface="Arial" charset="0"/>
        </a:defRPr>
      </a:lvl5pPr>
      <a:lvl6pPr marL="457200" algn="l" rtl="0" eaLnBrk="1" fontAlgn="base" hangingPunct="1">
        <a:spcBef>
          <a:spcPct val="0"/>
        </a:spcBef>
        <a:spcAft>
          <a:spcPct val="0"/>
        </a:spcAft>
        <a:defRPr sz="2400">
          <a:solidFill>
            <a:schemeClr val="tx2"/>
          </a:solidFill>
          <a:latin typeface="Arial" charset="0"/>
          <a:cs typeface="Arial" charset="0"/>
        </a:defRPr>
      </a:lvl6pPr>
      <a:lvl7pPr marL="914400" algn="l" rtl="0" eaLnBrk="1" fontAlgn="base" hangingPunct="1">
        <a:spcBef>
          <a:spcPct val="0"/>
        </a:spcBef>
        <a:spcAft>
          <a:spcPct val="0"/>
        </a:spcAft>
        <a:defRPr sz="2400">
          <a:solidFill>
            <a:schemeClr val="tx2"/>
          </a:solidFill>
          <a:latin typeface="Arial" charset="0"/>
          <a:cs typeface="Arial" charset="0"/>
        </a:defRPr>
      </a:lvl7pPr>
      <a:lvl8pPr marL="1371600" algn="l" rtl="0" eaLnBrk="1" fontAlgn="base" hangingPunct="1">
        <a:spcBef>
          <a:spcPct val="0"/>
        </a:spcBef>
        <a:spcAft>
          <a:spcPct val="0"/>
        </a:spcAft>
        <a:defRPr sz="2400">
          <a:solidFill>
            <a:schemeClr val="tx2"/>
          </a:solidFill>
          <a:latin typeface="Arial" charset="0"/>
          <a:cs typeface="Arial" charset="0"/>
        </a:defRPr>
      </a:lvl8pPr>
      <a:lvl9pPr marL="1828800" algn="l" rtl="0" eaLnBrk="1" fontAlgn="base" hangingPunct="1">
        <a:spcBef>
          <a:spcPct val="0"/>
        </a:spcBef>
        <a:spcAft>
          <a:spcPct val="0"/>
        </a:spcAft>
        <a:defRPr sz="2400">
          <a:solidFill>
            <a:schemeClr val="tx2"/>
          </a:solidFill>
          <a:latin typeface="Arial" charset="0"/>
          <a:cs typeface="Arial" charset="0"/>
        </a:defRPr>
      </a:lvl9pPr>
    </p:titleStyle>
    <p:bodyStyle>
      <a:lvl1pPr marL="342900" indent="-342900" algn="l" rtl="0" eaLnBrk="1" fontAlgn="base" hangingPunct="1">
        <a:spcBef>
          <a:spcPts val="600"/>
        </a:spcBef>
        <a:spcAft>
          <a:spcPts val="600"/>
        </a:spcAft>
        <a:buFont typeface="Arial" panose="020B0604020202020204" pitchFamily="34" charset="0"/>
        <a:buChar char="•"/>
        <a:defRPr sz="1800">
          <a:solidFill>
            <a:schemeClr val="tx1"/>
          </a:solidFill>
          <a:latin typeface="+mn-lt"/>
          <a:ea typeface="+mn-ea"/>
          <a:cs typeface="+mn-cs"/>
        </a:defRPr>
      </a:lvl1pPr>
      <a:lvl2pPr marL="742950" indent="-285750" algn="l" rtl="0" eaLnBrk="1" fontAlgn="base" hangingPunct="1">
        <a:spcBef>
          <a:spcPts val="600"/>
        </a:spcBef>
        <a:spcAft>
          <a:spcPts val="600"/>
        </a:spcAft>
        <a:buFont typeface="Arial" panose="020B0604020202020204" pitchFamily="34" charset="0"/>
        <a:buChar char="•"/>
        <a:defRPr sz="1400">
          <a:solidFill>
            <a:schemeClr val="tx1"/>
          </a:solidFill>
          <a:latin typeface="+mn-lt"/>
          <a:cs typeface="+mn-cs"/>
        </a:defRPr>
      </a:lvl2pPr>
      <a:lvl3pPr marL="914400" indent="0" algn="l" rtl="0" eaLnBrk="1" fontAlgn="base" hangingPunct="1">
        <a:spcBef>
          <a:spcPct val="20000"/>
        </a:spcBef>
        <a:spcAft>
          <a:spcPct val="0"/>
        </a:spcAft>
        <a:buFont typeface="Arial" panose="020B0604020202020204" pitchFamily="34" charset="0"/>
        <a:buNone/>
        <a:defRPr sz="1600">
          <a:solidFill>
            <a:schemeClr val="tx1"/>
          </a:solidFill>
          <a:latin typeface="+mn-lt"/>
          <a:cs typeface="+mn-cs"/>
        </a:defRPr>
      </a:lvl3pPr>
      <a:lvl4pPr marL="1600200" indent="-228600" algn="l" rtl="0" eaLnBrk="1" fontAlgn="base" hangingPunct="1">
        <a:spcBef>
          <a:spcPct val="20000"/>
        </a:spcBef>
        <a:spcAft>
          <a:spcPct val="0"/>
        </a:spcAft>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277923" y="3041708"/>
            <a:ext cx="9296400" cy="774583"/>
          </a:xfrm>
        </p:spPr>
        <p:txBody>
          <a:bodyPr/>
          <a:lstStyle/>
          <a:p>
            <a:r>
              <a:rPr lang="en-US" dirty="0">
                <a:solidFill>
                  <a:schemeClr val="accent1"/>
                </a:solidFill>
              </a:rPr>
              <a:t>Social Security Trust Funds: Short-Term Outlook and Implications of Shortfalls</a:t>
            </a:r>
            <a:br>
              <a:rPr lang="en-US" dirty="0">
                <a:solidFill>
                  <a:schemeClr val="accent1"/>
                </a:solidFill>
              </a:rPr>
            </a:br>
            <a:br>
              <a:rPr lang="en-US" dirty="0">
                <a:solidFill>
                  <a:schemeClr val="accent1"/>
                </a:solidFill>
              </a:rPr>
            </a:br>
            <a:r>
              <a:rPr lang="en-US" dirty="0">
                <a:solidFill>
                  <a:schemeClr val="accent1"/>
                </a:solidFill>
              </a:rPr>
              <a:t>CoA Presentation, November 19, 2020</a:t>
            </a:r>
            <a:endParaRPr lang="en-US" dirty="0">
              <a:solidFill>
                <a:srgbClr val="FF0000"/>
              </a:solidFill>
            </a:endParaRPr>
          </a:p>
        </p:txBody>
      </p:sp>
      <p:sp>
        <p:nvSpPr>
          <p:cNvPr id="9" name="Text Placeholder 8"/>
          <p:cNvSpPr>
            <a:spLocks noGrp="1"/>
          </p:cNvSpPr>
          <p:nvPr>
            <p:ph type="body" sz="quarter" idx="10"/>
          </p:nvPr>
        </p:nvSpPr>
        <p:spPr>
          <a:xfrm>
            <a:off x="1752600" y="4419600"/>
            <a:ext cx="8534400" cy="1447800"/>
          </a:xfrm>
        </p:spPr>
        <p:txBody>
          <a:bodyPr/>
          <a:lstStyle/>
          <a:p>
            <a:pPr>
              <a:spcBef>
                <a:spcPts val="0"/>
              </a:spcBef>
              <a:spcAft>
                <a:spcPts val="0"/>
              </a:spcAft>
            </a:pPr>
            <a:r>
              <a:rPr lang="en-US" dirty="0"/>
              <a:t>Jack VanDerhei, Ph.D.</a:t>
            </a:r>
          </a:p>
          <a:p>
            <a:pPr>
              <a:spcBef>
                <a:spcPts val="0"/>
              </a:spcBef>
              <a:spcAft>
                <a:spcPts val="0"/>
              </a:spcAft>
            </a:pPr>
            <a:r>
              <a:rPr lang="en-US" dirty="0"/>
              <a:t>Research Director</a:t>
            </a:r>
          </a:p>
          <a:p>
            <a:pPr>
              <a:spcBef>
                <a:spcPts val="0"/>
              </a:spcBef>
              <a:spcAft>
                <a:spcPts val="0"/>
              </a:spcAft>
            </a:pPr>
            <a:r>
              <a:rPr lang="en-US" dirty="0"/>
              <a:t>Employee Benefit Research Institute</a:t>
            </a:r>
          </a:p>
          <a:p>
            <a:pPr>
              <a:spcBef>
                <a:spcPts val="0"/>
              </a:spcBef>
              <a:spcAft>
                <a:spcPts val="0"/>
              </a:spcAft>
            </a:pPr>
            <a:r>
              <a:rPr lang="en-US" dirty="0"/>
              <a:t>Washington, DC </a:t>
            </a:r>
          </a:p>
          <a:p>
            <a:pPr>
              <a:spcBef>
                <a:spcPts val="0"/>
              </a:spcBef>
              <a:spcAft>
                <a:spcPts val="0"/>
              </a:spcAft>
            </a:pPr>
            <a:r>
              <a:rPr lang="en-US" dirty="0"/>
              <a:t>vanderhei@ebri.org </a:t>
            </a:r>
          </a:p>
          <a:p>
            <a:endParaRPr lang="en-US" dirty="0"/>
          </a:p>
        </p:txBody>
      </p:sp>
      <p:sp>
        <p:nvSpPr>
          <p:cNvPr id="2" name="Rectangle 1"/>
          <p:cNvSpPr/>
          <p:nvPr/>
        </p:nvSpPr>
        <p:spPr>
          <a:xfrm>
            <a:off x="381000" y="6083555"/>
            <a:ext cx="11582400" cy="523220"/>
          </a:xfrm>
          <a:prstGeom prst="rect">
            <a:avLst/>
          </a:prstGeom>
        </p:spPr>
        <p:txBody>
          <a:bodyPr wrap="square">
            <a:spAutoFit/>
          </a:bodyPr>
          <a:lstStyle/>
          <a:p>
            <a:r>
              <a:rPr lang="en-US" sz="1400" dirty="0">
                <a:solidFill>
                  <a:schemeClr val="bg1"/>
                </a:solidFill>
                <a:latin typeface="Helv"/>
              </a:rPr>
              <a:t>The information contained herein is not to be construed as an attempt to provide legal, accounting, actuarial, or other such professional advice. No part of this material may be used or reproduced without permission in writing from EBRI-ERF</a:t>
            </a:r>
            <a:endParaRPr lang="en-US" sz="1400" dirty="0">
              <a:solidFill>
                <a:schemeClr val="bg1"/>
              </a:solidFill>
            </a:endParaRPr>
          </a:p>
        </p:txBody>
      </p:sp>
    </p:spTree>
    <p:extLst>
      <p:ext uri="{BB962C8B-B14F-4D97-AF65-F5344CB8AC3E}">
        <p14:creationId xmlns:p14="http://schemas.microsoft.com/office/powerpoint/2010/main" val="3968726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58D57-3804-46C0-B89C-3CFB3D260BE0}"/>
              </a:ext>
            </a:extLst>
          </p:cNvPr>
          <p:cNvSpPr>
            <a:spLocks noGrp="1"/>
          </p:cNvSpPr>
          <p:nvPr>
            <p:ph type="title"/>
          </p:nvPr>
        </p:nvSpPr>
        <p:spPr/>
        <p:txBody>
          <a:bodyPr/>
          <a:lstStyle/>
          <a:p>
            <a:r>
              <a:rPr lang="en-US" sz="2800" dirty="0"/>
              <a:t>What are some possible generic solutions to this problem? </a:t>
            </a:r>
          </a:p>
        </p:txBody>
      </p:sp>
      <p:sp>
        <p:nvSpPr>
          <p:cNvPr id="3" name="Content Placeholder 2">
            <a:extLst>
              <a:ext uri="{FF2B5EF4-FFF2-40B4-BE49-F238E27FC236}">
                <a16:creationId xmlns:a16="http://schemas.microsoft.com/office/drawing/2014/main" id="{80B857C0-3981-4A89-B3B1-F4318068485C}"/>
              </a:ext>
            </a:extLst>
          </p:cNvPr>
          <p:cNvSpPr>
            <a:spLocks noGrp="1"/>
          </p:cNvSpPr>
          <p:nvPr>
            <p:ph idx="1"/>
          </p:nvPr>
        </p:nvSpPr>
        <p:spPr>
          <a:xfrm>
            <a:off x="285226" y="1015068"/>
            <a:ext cx="11820087" cy="4865615"/>
          </a:xfrm>
        </p:spPr>
        <p:txBody>
          <a:bodyPr/>
          <a:lstStyle/>
          <a:p>
            <a:r>
              <a:rPr lang="en-US" dirty="0"/>
              <a:t>R</a:t>
            </a:r>
            <a:r>
              <a:rPr lang="en-US" b="0" i="0" u="none" strike="noStrike" baseline="0" dirty="0"/>
              <a:t>educe the annual cost of living adjustment by 1 percentage point, 59% of the long-term* shortfall would be eliminated</a:t>
            </a:r>
          </a:p>
          <a:p>
            <a:pPr algn="l"/>
            <a:r>
              <a:rPr lang="en-US" b="0" i="0" u="none" strike="noStrike" baseline="0" dirty="0"/>
              <a:t>Reduce factors so that initial benefits grow by </a:t>
            </a:r>
            <a:r>
              <a:rPr lang="en-US" b="0" i="0" u="sng" strike="noStrike" baseline="0" dirty="0"/>
              <a:t>inflation</a:t>
            </a:r>
            <a:r>
              <a:rPr lang="en-US" b="0" i="0" u="none" strike="noStrike" baseline="0" dirty="0"/>
              <a:t> rather than by the average </a:t>
            </a:r>
            <a:r>
              <a:rPr lang="en-US" b="0" i="0" u="sng" strike="noStrike" baseline="0" dirty="0"/>
              <a:t>wage</a:t>
            </a:r>
            <a:r>
              <a:rPr lang="en-US" b="0" i="0" u="none" strike="noStrike" baseline="0" dirty="0"/>
              <a:t> index, 86% of the long-term* shortfall would be eliminated</a:t>
            </a:r>
          </a:p>
          <a:p>
            <a:pPr algn="l"/>
            <a:r>
              <a:rPr lang="en-US" b="0" i="0" u="none" strike="noStrike" baseline="0" dirty="0"/>
              <a:t>Increase the </a:t>
            </a:r>
            <a:r>
              <a:rPr lang="en-US" b="0" i="0" u="sng" strike="noStrike" baseline="0" dirty="0"/>
              <a:t>Full Retirement Age </a:t>
            </a:r>
            <a:r>
              <a:rPr lang="en-US" b="0" i="0" u="none" strike="noStrike" baseline="0" dirty="0"/>
              <a:t>1 month every 2 years until it reaches </a:t>
            </a:r>
            <a:r>
              <a:rPr lang="en-US" b="0" i="0" u="sng" strike="noStrike" baseline="0" dirty="0"/>
              <a:t>68</a:t>
            </a:r>
            <a:r>
              <a:rPr lang="en-US" b="0" i="0" u="none" strike="noStrike" baseline="0" dirty="0"/>
              <a:t>, 13% of the long-term* shortfall would be eliminated</a:t>
            </a:r>
          </a:p>
          <a:p>
            <a:pPr lvl="1"/>
            <a:r>
              <a:rPr lang="en-US" sz="1800" b="0" i="0" dirty="0">
                <a:solidFill>
                  <a:srgbClr val="202124"/>
                </a:solidFill>
                <a:effectLst/>
              </a:rPr>
              <a:t>For anyone born 1960 or later, full retirement benefits are currently payable at </a:t>
            </a:r>
            <a:r>
              <a:rPr lang="en-US" sz="1800" i="0" dirty="0">
                <a:solidFill>
                  <a:srgbClr val="202124"/>
                </a:solidFill>
                <a:effectLst/>
              </a:rPr>
              <a:t>age </a:t>
            </a:r>
            <a:r>
              <a:rPr lang="en-US" sz="1800" i="0" u="sng" dirty="0">
                <a:solidFill>
                  <a:srgbClr val="202124"/>
                </a:solidFill>
                <a:effectLst/>
              </a:rPr>
              <a:t>67</a:t>
            </a:r>
            <a:r>
              <a:rPr lang="en-US" sz="1800" i="0" dirty="0">
                <a:solidFill>
                  <a:srgbClr val="202124"/>
                </a:solidFill>
                <a:effectLst/>
              </a:rPr>
              <a:t>.</a:t>
            </a:r>
            <a:endParaRPr lang="en-US" sz="1800" i="0" u="none" strike="noStrike" baseline="0" dirty="0"/>
          </a:p>
          <a:p>
            <a:pPr algn="l"/>
            <a:r>
              <a:rPr lang="en-US" b="0" i="0" u="none" strike="noStrike" baseline="0" dirty="0"/>
              <a:t>Tax </a:t>
            </a:r>
            <a:r>
              <a:rPr lang="en-US" b="0" i="0" u="sng" strike="noStrike" baseline="0" dirty="0"/>
              <a:t>all wages </a:t>
            </a:r>
            <a:r>
              <a:rPr lang="en-US" b="0" i="0" u="none" strike="noStrike" baseline="0" dirty="0"/>
              <a:t>in years 2026 and later but allow the newly taxed wages to count towards the amount of benefits received, 65% of the long-term* shortfall would be eliminated</a:t>
            </a:r>
          </a:p>
          <a:p>
            <a:pPr algn="l"/>
            <a:r>
              <a:rPr lang="en-US" b="0" i="0" u="none" strike="noStrike" baseline="0" dirty="0"/>
              <a:t>Increase the amount of wages taxed to $238,200 for 2025. After that, index the limit at a faster rate and allow the additional earnings taxed to accrue benefits, 18% of the long-term* shortfall would be eliminated</a:t>
            </a:r>
          </a:p>
          <a:p>
            <a:r>
              <a:rPr lang="en-US" dirty="0"/>
              <a:t>Invest 40 percent of the Trust Fund reserves in equities (phased in over 15 years), n/a</a:t>
            </a:r>
          </a:p>
          <a:p>
            <a:pPr marL="57150" indent="0">
              <a:buNone/>
            </a:pPr>
            <a:r>
              <a:rPr lang="en-US" dirty="0">
                <a:solidFill>
                  <a:srgbClr val="FF0000"/>
                </a:solidFill>
              </a:rPr>
              <a:t>* Long-term balances are projected for 75 years</a:t>
            </a:r>
          </a:p>
          <a:p>
            <a:pPr lvl="1"/>
            <a:endParaRPr lang="en-US" sz="1600" dirty="0">
              <a:latin typeface="Calibri" panose="020F0502020204030204" pitchFamily="34" charset="0"/>
            </a:endParaRPr>
          </a:p>
          <a:p>
            <a:pPr lvl="1"/>
            <a:endParaRPr lang="en-US" sz="1600" dirty="0">
              <a:latin typeface="Calibri" panose="020F0502020204030204" pitchFamily="34" charset="0"/>
            </a:endParaRPr>
          </a:p>
        </p:txBody>
      </p:sp>
      <p:sp>
        <p:nvSpPr>
          <p:cNvPr id="4" name="Slide Number Placeholder 3">
            <a:extLst>
              <a:ext uri="{FF2B5EF4-FFF2-40B4-BE49-F238E27FC236}">
                <a16:creationId xmlns:a16="http://schemas.microsoft.com/office/drawing/2014/main" id="{752450E8-DBF8-4366-995C-7AE930F9F1F7}"/>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10</a:t>
            </a:fld>
            <a:endParaRPr lang="en-US" dirty="0">
              <a:solidFill>
                <a:prstClr val="black"/>
              </a:solidFill>
              <a:ea typeface="MS PGothic" pitchFamily="34" charset="-128"/>
            </a:endParaRPr>
          </a:p>
        </p:txBody>
      </p:sp>
      <p:sp>
        <p:nvSpPr>
          <p:cNvPr id="5" name="TextBox 4">
            <a:extLst>
              <a:ext uri="{FF2B5EF4-FFF2-40B4-BE49-F238E27FC236}">
                <a16:creationId xmlns:a16="http://schemas.microsoft.com/office/drawing/2014/main" id="{CA0321CD-8203-4CF5-B70A-4089FB1C79A4}"/>
              </a:ext>
            </a:extLst>
          </p:cNvPr>
          <p:cNvSpPr txBox="1"/>
          <p:nvPr/>
        </p:nvSpPr>
        <p:spPr>
          <a:xfrm>
            <a:off x="2214694" y="6014906"/>
            <a:ext cx="7541702" cy="369332"/>
          </a:xfrm>
          <a:prstGeom prst="rect">
            <a:avLst/>
          </a:prstGeom>
          <a:noFill/>
        </p:spPr>
        <p:txBody>
          <a:bodyPr wrap="square" rtlCol="0">
            <a:spAutoFit/>
          </a:bodyPr>
          <a:lstStyle/>
          <a:p>
            <a:r>
              <a:rPr lang="en-US" dirty="0"/>
              <a:t>Source: https://www.ssa.gov/OACT/solvency/provisions/summary.pdf</a:t>
            </a:r>
          </a:p>
        </p:txBody>
      </p:sp>
    </p:spTree>
    <p:extLst>
      <p:ext uri="{BB962C8B-B14F-4D97-AF65-F5344CB8AC3E}">
        <p14:creationId xmlns:p14="http://schemas.microsoft.com/office/powerpoint/2010/main" val="3681056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35638-D6C9-44E3-B7F7-3433E1198287}"/>
              </a:ext>
            </a:extLst>
          </p:cNvPr>
          <p:cNvSpPr>
            <a:spLocks noGrp="1"/>
          </p:cNvSpPr>
          <p:nvPr>
            <p:ph type="title"/>
          </p:nvPr>
        </p:nvSpPr>
        <p:spPr/>
        <p:txBody>
          <a:bodyPr/>
          <a:lstStyle/>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What do you think will (as opposed to should) be done?</a:t>
            </a:r>
            <a:endParaRPr lang="en-US" sz="2800" dirty="0"/>
          </a:p>
        </p:txBody>
      </p:sp>
      <p:sp>
        <p:nvSpPr>
          <p:cNvPr id="3" name="Content Placeholder 2">
            <a:extLst>
              <a:ext uri="{FF2B5EF4-FFF2-40B4-BE49-F238E27FC236}">
                <a16:creationId xmlns:a16="http://schemas.microsoft.com/office/drawing/2014/main" id="{EF43B5DD-CAE7-4D33-A47F-098B8346C51B}"/>
              </a:ext>
            </a:extLst>
          </p:cNvPr>
          <p:cNvSpPr>
            <a:spLocks noGrp="1"/>
          </p:cNvSpPr>
          <p:nvPr>
            <p:ph idx="1"/>
          </p:nvPr>
        </p:nvSpPr>
        <p:spPr>
          <a:xfrm>
            <a:off x="302004" y="998290"/>
            <a:ext cx="11889995" cy="4932727"/>
          </a:xfrm>
        </p:spPr>
        <p:txBody>
          <a:bodyPr/>
          <a:lstStyle/>
          <a:p>
            <a:r>
              <a:rPr lang="en-US" sz="2000" dirty="0"/>
              <a:t>What will be done?</a:t>
            </a:r>
          </a:p>
          <a:p>
            <a:pPr lvl="1"/>
            <a:r>
              <a:rPr lang="en-US" sz="1600" dirty="0"/>
              <a:t>Some combination of:</a:t>
            </a:r>
          </a:p>
          <a:p>
            <a:pPr marL="1885950" lvl="3" indent="-285750">
              <a:buFont typeface="Arial" panose="020B0604020202020204" pitchFamily="34" charset="0"/>
              <a:buChar char="•"/>
            </a:pPr>
            <a:r>
              <a:rPr lang="en-US" sz="1800" dirty="0"/>
              <a:t> Increasing taxes</a:t>
            </a:r>
          </a:p>
          <a:p>
            <a:pPr marL="2343150" lvl="4" indent="-285750">
              <a:buFont typeface="Arial" panose="020B0604020202020204" pitchFamily="34" charset="0"/>
              <a:buChar char="•"/>
            </a:pPr>
            <a:r>
              <a:rPr lang="en-US" sz="1800" dirty="0"/>
              <a:t>Tax rate</a:t>
            </a:r>
          </a:p>
          <a:p>
            <a:pPr marL="2343150" lvl="4" indent="-285750">
              <a:buFont typeface="Arial" panose="020B0604020202020204" pitchFamily="34" charset="0"/>
              <a:buChar char="•"/>
            </a:pPr>
            <a:r>
              <a:rPr lang="en-US" sz="1800" dirty="0"/>
              <a:t>Amount of wages subject to tax</a:t>
            </a:r>
          </a:p>
          <a:p>
            <a:pPr marL="1885950" lvl="3" indent="-285750">
              <a:buFont typeface="Arial" panose="020B0604020202020204" pitchFamily="34" charset="0"/>
              <a:buChar char="•"/>
            </a:pPr>
            <a:r>
              <a:rPr lang="en-US" sz="1800" dirty="0"/>
              <a:t>Decreasing benefits</a:t>
            </a:r>
          </a:p>
          <a:p>
            <a:pPr marL="2343150" lvl="4" indent="-285750">
              <a:buFont typeface="Arial" panose="020B0604020202020204" pitchFamily="34" charset="0"/>
              <a:buChar char="•"/>
            </a:pPr>
            <a:r>
              <a:rPr lang="en-US" sz="1800" dirty="0"/>
              <a:t>Amounts</a:t>
            </a:r>
          </a:p>
          <a:p>
            <a:pPr marL="2800350" lvl="5" indent="-285750">
              <a:buFont typeface="Arial" panose="020B0604020202020204" pitchFamily="34" charset="0"/>
              <a:buChar char="•"/>
            </a:pPr>
            <a:r>
              <a:rPr lang="en-US" sz="1800" dirty="0"/>
              <a:t>Perhaps some type of means testing</a:t>
            </a:r>
          </a:p>
          <a:p>
            <a:pPr marL="2343150" lvl="4" indent="-285750">
              <a:buFont typeface="Arial" panose="020B0604020202020204" pitchFamily="34" charset="0"/>
              <a:buChar char="•"/>
            </a:pPr>
            <a:r>
              <a:rPr lang="en-US" sz="1800" dirty="0"/>
              <a:t>Increasing “full” retirement age</a:t>
            </a:r>
          </a:p>
          <a:p>
            <a:pPr marL="2343150" lvl="4" indent="-285750">
              <a:buFont typeface="Arial" panose="020B0604020202020204" pitchFamily="34" charset="0"/>
              <a:buChar char="•"/>
            </a:pPr>
            <a:r>
              <a:rPr lang="en-US" sz="1800" dirty="0"/>
              <a:t>Modifying the cost-of-living adjustments</a:t>
            </a:r>
          </a:p>
          <a:p>
            <a:pPr marL="628650"/>
            <a:r>
              <a:rPr lang="en-US" sz="2000" dirty="0"/>
              <a:t>When will it be done?</a:t>
            </a:r>
          </a:p>
          <a:p>
            <a:pPr marL="1200150" lvl="2" indent="-285750">
              <a:buFont typeface="Arial" panose="020B0604020202020204" pitchFamily="34" charset="0"/>
              <a:buChar char="•"/>
            </a:pPr>
            <a:r>
              <a:rPr lang="en-US" sz="1800" dirty="0"/>
              <a:t>If the past is any indication: 11</a:t>
            </a:r>
            <a:r>
              <a:rPr lang="en-US" sz="1800" baseline="30000" dirty="0"/>
              <a:t>th</a:t>
            </a:r>
            <a:r>
              <a:rPr lang="en-US" sz="1800" dirty="0"/>
              <a:t> hour (viz, when the ability to continue paying the “promised” amount to all current retirees would be in serious jeopardy within the next few months)</a:t>
            </a:r>
          </a:p>
          <a:p>
            <a:pPr marL="1885950" lvl="3" indent="-285750">
              <a:buFont typeface="Arial" panose="020B0604020202020204" pitchFamily="34" charset="0"/>
              <a:buChar char="•"/>
            </a:pPr>
            <a:endParaRPr lang="en-US" sz="1800" dirty="0"/>
          </a:p>
          <a:p>
            <a:pPr marL="1885950" lvl="3" indent="-28575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1F17F9E-B512-41B1-BDE0-5DB62BA3CA12}"/>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11</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1091973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AEA02-EE88-45A9-828F-68D393808930}"/>
              </a:ext>
            </a:extLst>
          </p:cNvPr>
          <p:cNvSpPr>
            <a:spLocks noGrp="1"/>
          </p:cNvSpPr>
          <p:nvPr>
            <p:ph type="title"/>
          </p:nvPr>
        </p:nvSpPr>
        <p:spPr/>
        <p:txBody>
          <a:bodyPr/>
          <a:lstStyle/>
          <a:p>
            <a:r>
              <a:rPr lang="en-US" sz="2400" dirty="0"/>
              <a:t>Can the shortfall be addressed while also expanding benefits? </a:t>
            </a:r>
            <a:br>
              <a:rPr lang="en-US" sz="2400" dirty="0"/>
            </a:br>
            <a:r>
              <a:rPr lang="en-US" sz="2400" dirty="0"/>
              <a:t>Key details of the Social Security 2100 Act</a:t>
            </a:r>
          </a:p>
        </p:txBody>
      </p:sp>
      <p:sp>
        <p:nvSpPr>
          <p:cNvPr id="3" name="Content Placeholder 2">
            <a:extLst>
              <a:ext uri="{FF2B5EF4-FFF2-40B4-BE49-F238E27FC236}">
                <a16:creationId xmlns:a16="http://schemas.microsoft.com/office/drawing/2014/main" id="{F939E7A3-A7A7-4097-851E-400DB9E9E25E}"/>
              </a:ext>
            </a:extLst>
          </p:cNvPr>
          <p:cNvSpPr>
            <a:spLocks noGrp="1"/>
          </p:cNvSpPr>
          <p:nvPr>
            <p:ph idx="1"/>
          </p:nvPr>
        </p:nvSpPr>
        <p:spPr>
          <a:xfrm>
            <a:off x="312821" y="998620"/>
            <a:ext cx="11879179" cy="4957011"/>
          </a:xfrm>
        </p:spPr>
        <p:txBody>
          <a:bodyPr/>
          <a:lstStyle/>
          <a:p>
            <a:r>
              <a:rPr lang="en-US" dirty="0"/>
              <a:t>Would make the program fully solvent throughout the 75 year projection period</a:t>
            </a:r>
          </a:p>
          <a:p>
            <a:pPr>
              <a:buFont typeface="+mj-lt"/>
              <a:buAutoNum type="arabicPeriod"/>
            </a:pPr>
            <a:r>
              <a:rPr lang="en-US" dirty="0"/>
              <a:t>Apply the payroll tax rate on covered earnings above $400,000 paid in 2020 and later.</a:t>
            </a:r>
          </a:p>
          <a:p>
            <a:pPr lvl="1"/>
            <a:r>
              <a:rPr lang="en-US" dirty="0"/>
              <a:t>Credit the additional earnings that are taxed for benefit purposes</a:t>
            </a:r>
          </a:p>
          <a:p>
            <a:pPr>
              <a:buFont typeface="+mj-lt"/>
              <a:buAutoNum type="arabicPeriod"/>
            </a:pPr>
            <a:r>
              <a:rPr lang="en-US" dirty="0"/>
              <a:t>Increase the payroll tax rate to 14.8 percent, fully effective for 2043 and later. </a:t>
            </a:r>
          </a:p>
          <a:p>
            <a:pPr lvl="1"/>
            <a:r>
              <a:rPr lang="en-US" dirty="0"/>
              <a:t>The combined rate is increased by 0.1 percentage point each year starting in 2020, reaching the ultimate 14.8 percent rate for 2043 and later.</a:t>
            </a:r>
          </a:p>
          <a:p>
            <a:pPr>
              <a:buFont typeface="+mj-lt"/>
              <a:buAutoNum type="arabicPeriod"/>
            </a:pPr>
            <a:r>
              <a:rPr lang="en-US" dirty="0"/>
              <a:t>Use the Consumer Price Index for the Elderly (CPI-E) increase rather than the Consumer Price Index for Urban Wage Earners and Clerical Workers (CPI-W) </a:t>
            </a:r>
          </a:p>
          <a:p>
            <a:pPr lvl="1"/>
            <a:r>
              <a:rPr lang="en-US" dirty="0"/>
              <a:t>SSA assumes this change would increase the COLA by an average of 0.2 percentage point per year.</a:t>
            </a:r>
          </a:p>
          <a:p>
            <a:pPr>
              <a:buFont typeface="+mj-lt"/>
              <a:buAutoNum type="arabicPeriod"/>
            </a:pPr>
            <a:r>
              <a:rPr lang="en-US" dirty="0"/>
              <a:t>Misc provisions:</a:t>
            </a:r>
          </a:p>
          <a:p>
            <a:pPr lvl="1"/>
            <a:r>
              <a:rPr lang="en-US" dirty="0"/>
              <a:t>Increase the first PIA formula factor from 90 percent to 93 percent </a:t>
            </a:r>
          </a:p>
          <a:p>
            <a:pPr lvl="1"/>
            <a:r>
              <a:rPr lang="en-US" dirty="0"/>
              <a:t>Increase the special minimum PIA</a:t>
            </a:r>
          </a:p>
          <a:p>
            <a:pPr lvl="1"/>
            <a:r>
              <a:rPr lang="en-US" dirty="0"/>
              <a:t>Replace the current-law thresholds* for federal income taxation of OASDI benefits with a single set of thresholds at $50,000 for single filers and $100,000 for joint filers for taxation of up to 85 percent of OASDI benefits</a:t>
            </a:r>
          </a:p>
        </p:txBody>
      </p:sp>
      <p:sp>
        <p:nvSpPr>
          <p:cNvPr id="4" name="Slide Number Placeholder 3">
            <a:extLst>
              <a:ext uri="{FF2B5EF4-FFF2-40B4-BE49-F238E27FC236}">
                <a16:creationId xmlns:a16="http://schemas.microsoft.com/office/drawing/2014/main" id="{259504FF-1B86-403C-A940-F2308AE0149E}"/>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12</a:t>
            </a:fld>
            <a:endParaRPr lang="en-US" dirty="0">
              <a:solidFill>
                <a:prstClr val="black"/>
              </a:solidFill>
              <a:ea typeface="MS PGothic" pitchFamily="34" charset="-128"/>
            </a:endParaRPr>
          </a:p>
        </p:txBody>
      </p:sp>
      <p:sp>
        <p:nvSpPr>
          <p:cNvPr id="5" name="TextBox 4">
            <a:extLst>
              <a:ext uri="{FF2B5EF4-FFF2-40B4-BE49-F238E27FC236}">
                <a16:creationId xmlns:a16="http://schemas.microsoft.com/office/drawing/2014/main" id="{570163ED-C3D9-4E64-B346-87A0C9FB0AF8}"/>
              </a:ext>
            </a:extLst>
          </p:cNvPr>
          <p:cNvSpPr txBox="1"/>
          <p:nvPr/>
        </p:nvSpPr>
        <p:spPr>
          <a:xfrm>
            <a:off x="2105526" y="5955631"/>
            <a:ext cx="9152115" cy="1107996"/>
          </a:xfrm>
          <a:prstGeom prst="rect">
            <a:avLst/>
          </a:prstGeom>
          <a:noFill/>
        </p:spPr>
        <p:txBody>
          <a:bodyPr wrap="square" rtlCol="0">
            <a:spAutoFit/>
          </a:bodyPr>
          <a:lstStyle/>
          <a:p>
            <a:r>
              <a:rPr lang="en-US" sz="1100" dirty="0"/>
              <a:t>*</a:t>
            </a:r>
            <a:r>
              <a:rPr lang="en-US" sz="1100" b="0" i="0" u="none" strike="noStrike" baseline="0" dirty="0">
                <a:solidFill>
                  <a:srgbClr val="000000"/>
                </a:solidFill>
                <a:latin typeface="Times New Roman" panose="02020603050405020304" pitchFamily="18" charset="0"/>
              </a:rPr>
              <a:t> Under current law, single tax filers with combined “income” (approximately equal to adjusted gross income plus non-taxable interest income and one-half of their Social Security benefit) greater than $25,000 may have to pay income tax on up to 50 percent of their Social Security benefits. If combined “income” exceeds $34,000, up to 85 percent of benefits may be taxed. The process is similar for joint tax filers, with $32,000 and $44,000 thresholds applying for possible taxation of up to 50 percent or 85 percent of the Social Security benefits, respectively. All threshold levels are fixed amounts and not indexed to price inflation or average wage increase </a:t>
            </a:r>
            <a:endParaRPr lang="en-US" sz="1100" dirty="0"/>
          </a:p>
          <a:p>
            <a:endParaRPr lang="en-US" sz="1100" dirty="0"/>
          </a:p>
        </p:txBody>
      </p:sp>
    </p:spTree>
    <p:extLst>
      <p:ext uri="{BB962C8B-B14F-4D97-AF65-F5344CB8AC3E}">
        <p14:creationId xmlns:p14="http://schemas.microsoft.com/office/powerpoint/2010/main" val="306085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FC023-CBC6-4410-B757-BC9C36D7B7A0}"/>
              </a:ext>
            </a:extLst>
          </p:cNvPr>
          <p:cNvSpPr>
            <a:spLocks noGrp="1"/>
          </p:cNvSpPr>
          <p:nvPr>
            <p:ph type="title"/>
          </p:nvPr>
        </p:nvSpPr>
        <p:spPr/>
        <p:txBody>
          <a:bodyPr/>
          <a:lstStyle/>
          <a:p>
            <a:r>
              <a:rPr lang="en-US" sz="2400" dirty="0"/>
              <a:t>How much would benefits increase under the Social Security 2100 Act?</a:t>
            </a:r>
          </a:p>
        </p:txBody>
      </p:sp>
      <p:graphicFrame>
        <p:nvGraphicFramePr>
          <p:cNvPr id="7" name="Content Placeholder 6">
            <a:extLst>
              <a:ext uri="{FF2B5EF4-FFF2-40B4-BE49-F238E27FC236}">
                <a16:creationId xmlns:a16="http://schemas.microsoft.com/office/drawing/2014/main" id="{10563B46-B856-43BB-BBCD-DD7A22BCD4C8}"/>
              </a:ext>
            </a:extLst>
          </p:cNvPr>
          <p:cNvGraphicFramePr>
            <a:graphicFrameLocks noGrp="1"/>
          </p:cNvGraphicFramePr>
          <p:nvPr>
            <p:ph idx="1"/>
            <p:extLst>
              <p:ext uri="{D42A27DB-BD31-4B8C-83A1-F6EECF244321}">
                <p14:modId xmlns:p14="http://schemas.microsoft.com/office/powerpoint/2010/main" val="2986068344"/>
              </p:ext>
            </p:extLst>
          </p:nvPr>
        </p:nvGraphicFramePr>
        <p:xfrm>
          <a:off x="312822" y="1022684"/>
          <a:ext cx="11879178" cy="4908884"/>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97373341-A228-4114-96B8-34E1BEF9F334}"/>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13</a:t>
            </a:fld>
            <a:endParaRPr lang="en-US" dirty="0">
              <a:solidFill>
                <a:prstClr val="black"/>
              </a:solidFill>
              <a:ea typeface="MS PGothic" pitchFamily="34" charset="-128"/>
            </a:endParaRPr>
          </a:p>
        </p:txBody>
      </p:sp>
      <p:sp>
        <p:nvSpPr>
          <p:cNvPr id="8" name="TextBox 7">
            <a:extLst>
              <a:ext uri="{FF2B5EF4-FFF2-40B4-BE49-F238E27FC236}">
                <a16:creationId xmlns:a16="http://schemas.microsoft.com/office/drawing/2014/main" id="{6C8885E6-D712-4FCB-8D88-4DB7C3858B78}"/>
              </a:ext>
            </a:extLst>
          </p:cNvPr>
          <p:cNvSpPr txBox="1"/>
          <p:nvPr/>
        </p:nvSpPr>
        <p:spPr>
          <a:xfrm>
            <a:off x="2394284" y="6039853"/>
            <a:ext cx="8482263" cy="369332"/>
          </a:xfrm>
          <a:prstGeom prst="rect">
            <a:avLst/>
          </a:prstGeom>
          <a:noFill/>
        </p:spPr>
        <p:txBody>
          <a:bodyPr wrap="square" rtlCol="0">
            <a:spAutoFit/>
          </a:bodyPr>
          <a:lstStyle/>
          <a:p>
            <a:r>
              <a:rPr lang="en-US" dirty="0"/>
              <a:t>Source: </a:t>
            </a:r>
            <a:r>
              <a:rPr lang="en-US" sz="1800" b="0" i="0" u="none" strike="noStrike" baseline="0" dirty="0">
                <a:solidFill>
                  <a:srgbClr val="000000"/>
                </a:solidFill>
                <a:latin typeface="Times New Roman" panose="02020603050405020304" pitchFamily="18" charset="0"/>
              </a:rPr>
              <a:t>Office of the Chief Actuary, Social Security Administration	September 18, 2019 </a:t>
            </a:r>
          </a:p>
        </p:txBody>
      </p:sp>
    </p:spTree>
    <p:extLst>
      <p:ext uri="{BB962C8B-B14F-4D97-AF65-F5344CB8AC3E}">
        <p14:creationId xmlns:p14="http://schemas.microsoft.com/office/powerpoint/2010/main" val="412146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176EF-DB99-4BFB-85F6-1E0F951770CC}"/>
              </a:ext>
            </a:extLst>
          </p:cNvPr>
          <p:cNvSpPr>
            <a:spLocks noGrp="1"/>
          </p:cNvSpPr>
          <p:nvPr>
            <p:ph type="title"/>
          </p:nvPr>
        </p:nvSpPr>
        <p:spPr/>
        <p:txBody>
          <a:bodyPr/>
          <a:lstStyle/>
          <a:p>
            <a:r>
              <a:rPr lang="en-US" b="1" dirty="0">
                <a:effectLst/>
                <a:latin typeface="Times New Roman" panose="02020603050405020304" pitchFamily="18" charset="0"/>
                <a:ea typeface="Calibri" panose="020F0502020204030204" pitchFamily="34" charset="0"/>
                <a:cs typeface="Times New Roman" panose="02020603050405020304" pitchFamily="18" charset="0"/>
              </a:rPr>
              <a:t>What does the depletion of the Social Security Trust Fund mean for the U.S. economy? </a:t>
            </a:r>
            <a:endParaRPr lang="en-US" sz="2400" dirty="0"/>
          </a:p>
        </p:txBody>
      </p:sp>
      <p:sp>
        <p:nvSpPr>
          <p:cNvPr id="3" name="Content Placeholder 2">
            <a:extLst>
              <a:ext uri="{FF2B5EF4-FFF2-40B4-BE49-F238E27FC236}">
                <a16:creationId xmlns:a16="http://schemas.microsoft.com/office/drawing/2014/main" id="{0544F3D1-3476-4672-ACF3-F7E2901186FB}"/>
              </a:ext>
            </a:extLst>
          </p:cNvPr>
          <p:cNvSpPr>
            <a:spLocks noGrp="1"/>
          </p:cNvSpPr>
          <p:nvPr>
            <p:ph idx="1"/>
          </p:nvPr>
        </p:nvSpPr>
        <p:spPr>
          <a:xfrm>
            <a:off x="260059" y="1015068"/>
            <a:ext cx="11931941" cy="4926769"/>
          </a:xfrm>
        </p:spPr>
        <p:txBody>
          <a:bodyPr/>
          <a:lstStyle/>
          <a:p>
            <a:r>
              <a:rPr lang="en-US" sz="2400" dirty="0"/>
              <a:t>If benefits decrease by a constant percentage across the board</a:t>
            </a:r>
          </a:p>
          <a:p>
            <a:pPr lvl="1"/>
            <a:r>
              <a:rPr lang="en-US" sz="1800" dirty="0"/>
              <a:t>Demand for goods and services from retirees will decrease (impact varies by sector)</a:t>
            </a:r>
          </a:p>
          <a:p>
            <a:pPr lvl="1"/>
            <a:r>
              <a:rPr lang="en-US" sz="1800" dirty="0"/>
              <a:t>Significant increase in percentage of retirees who will run short of money in retirement.</a:t>
            </a:r>
          </a:p>
          <a:p>
            <a:pPr lvl="1"/>
            <a:r>
              <a:rPr lang="en-US" sz="1800" dirty="0"/>
              <a:t>Looking at Gen Xers (currently ages 40-55), how does the probability of </a:t>
            </a:r>
            <a:r>
              <a:rPr lang="en-US" sz="1800" u="sng" dirty="0"/>
              <a:t>running short of money </a:t>
            </a:r>
            <a:r>
              <a:rPr lang="en-US" sz="1800" dirty="0"/>
              <a:t>in retirement increase?</a:t>
            </a:r>
          </a:p>
          <a:p>
            <a:pPr marL="1200150" lvl="2" indent="-285750">
              <a:buFont typeface="Arial" panose="020B0604020202020204" pitchFamily="34" charset="0"/>
              <a:buChar char="•"/>
            </a:pPr>
            <a:r>
              <a:rPr lang="en-US" sz="2000" dirty="0"/>
              <a:t>Highest quartile of pre-retirement income, increase 4.2% to 25.9%</a:t>
            </a:r>
          </a:p>
          <a:p>
            <a:pPr marL="1200150" lvl="2" indent="-285750">
              <a:buFont typeface="Arial" panose="020B0604020202020204" pitchFamily="34" charset="0"/>
              <a:buChar char="•"/>
            </a:pPr>
            <a:r>
              <a:rPr lang="en-US" sz="2000" dirty="0"/>
              <a:t>Third quartile of pre-retirement income, increase 5.2% to 39.8%	</a:t>
            </a:r>
          </a:p>
          <a:p>
            <a:pPr marL="1200150" lvl="2" indent="-285750">
              <a:buFont typeface="Arial" panose="020B0604020202020204" pitchFamily="34" charset="0"/>
              <a:buChar char="•"/>
            </a:pPr>
            <a:r>
              <a:rPr lang="en-US" sz="2000" dirty="0"/>
              <a:t>Second quartile of pre-retirement income, increase 6.9% to 56.9%</a:t>
            </a:r>
          </a:p>
          <a:p>
            <a:pPr marL="1200150" lvl="2" indent="-285750">
              <a:buFont typeface="Arial" panose="020B0604020202020204" pitchFamily="34" charset="0"/>
              <a:buChar char="•"/>
            </a:pPr>
            <a:r>
              <a:rPr lang="en-US" sz="2000" dirty="0">
                <a:solidFill>
                  <a:srgbClr val="FF0000"/>
                </a:solidFill>
              </a:rPr>
              <a:t>Lowest quartile of pre-retirement income, increase 7.2% to 80.8%</a:t>
            </a:r>
          </a:p>
          <a:p>
            <a:r>
              <a:rPr lang="en-US" sz="2400" dirty="0"/>
              <a:t>Programs impacted</a:t>
            </a:r>
          </a:p>
          <a:p>
            <a:pPr lvl="1"/>
            <a:r>
              <a:rPr lang="en-US" sz="1800" dirty="0"/>
              <a:t>Any retiree program that is means tested (e.g., welfare, food stamps)</a:t>
            </a:r>
          </a:p>
          <a:p>
            <a:pPr lvl="1"/>
            <a:r>
              <a:rPr lang="en-US" sz="1800" dirty="0"/>
              <a:t>Medicaid and any program providing medical care or long-term care for financially indigent retirees</a:t>
            </a:r>
          </a:p>
        </p:txBody>
      </p:sp>
      <p:sp>
        <p:nvSpPr>
          <p:cNvPr id="4" name="Slide Number Placeholder 3">
            <a:extLst>
              <a:ext uri="{FF2B5EF4-FFF2-40B4-BE49-F238E27FC236}">
                <a16:creationId xmlns:a16="http://schemas.microsoft.com/office/drawing/2014/main" id="{FA04D5D2-A0CF-4D34-8AED-89C41B1194D4}"/>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14</a:t>
            </a:fld>
            <a:endParaRPr lang="en-US" dirty="0">
              <a:solidFill>
                <a:prstClr val="black"/>
              </a:solidFill>
              <a:ea typeface="MS PGothic" pitchFamily="34" charset="-128"/>
            </a:endParaRPr>
          </a:p>
        </p:txBody>
      </p:sp>
      <p:sp>
        <p:nvSpPr>
          <p:cNvPr id="5" name="TextBox 4">
            <a:extLst>
              <a:ext uri="{FF2B5EF4-FFF2-40B4-BE49-F238E27FC236}">
                <a16:creationId xmlns:a16="http://schemas.microsoft.com/office/drawing/2014/main" id="{98884D5A-5270-4735-9A32-14BC852B459B}"/>
              </a:ext>
            </a:extLst>
          </p:cNvPr>
          <p:cNvSpPr txBox="1"/>
          <p:nvPr/>
        </p:nvSpPr>
        <p:spPr>
          <a:xfrm>
            <a:off x="2042941" y="5941838"/>
            <a:ext cx="8689228" cy="923330"/>
          </a:xfrm>
          <a:prstGeom prst="rect">
            <a:avLst/>
          </a:prstGeom>
          <a:noFill/>
        </p:spPr>
        <p:txBody>
          <a:bodyPr wrap="square" rtlCol="0">
            <a:spAutoFit/>
          </a:bodyPr>
          <a:lstStyle/>
          <a:p>
            <a:pPr algn="l"/>
            <a:r>
              <a:rPr lang="en-US" dirty="0"/>
              <a:t>Source: </a:t>
            </a:r>
            <a:r>
              <a:rPr lang="en-US" sz="1800" b="0" i="0" u="none" strike="noStrike" baseline="0" dirty="0">
                <a:latin typeface="Tahoma" panose="020B0604030504040204" pitchFamily="34" charset="0"/>
              </a:rPr>
              <a:t>Jack VanDerhei and Craig Copeland, “The EBRI Retirement Readiness Rating:™ Retirement Income Preparation and Future Prospects” EBRI Issue Brief, no. 344 (July 2010).</a:t>
            </a:r>
            <a:endParaRPr lang="en-US" dirty="0"/>
          </a:p>
        </p:txBody>
      </p:sp>
    </p:spTree>
    <p:extLst>
      <p:ext uri="{BB962C8B-B14F-4D97-AF65-F5344CB8AC3E}">
        <p14:creationId xmlns:p14="http://schemas.microsoft.com/office/powerpoint/2010/main" val="4270109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202B0-D17E-4C8D-AB61-881F4C98E490}"/>
              </a:ext>
            </a:extLst>
          </p:cNvPr>
          <p:cNvSpPr>
            <a:spLocks noGrp="1"/>
          </p:cNvSpPr>
          <p:nvPr>
            <p:ph type="title"/>
          </p:nvPr>
        </p:nvSpPr>
        <p:spPr/>
        <p:txBody>
          <a:bodyPr/>
          <a:lstStyle/>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What is Joe Biden proposing?</a:t>
            </a:r>
            <a:endParaRPr lang="en-US" sz="3200" dirty="0"/>
          </a:p>
        </p:txBody>
      </p:sp>
      <p:sp>
        <p:nvSpPr>
          <p:cNvPr id="3" name="Content Placeholder 2">
            <a:extLst>
              <a:ext uri="{FF2B5EF4-FFF2-40B4-BE49-F238E27FC236}">
                <a16:creationId xmlns:a16="http://schemas.microsoft.com/office/drawing/2014/main" id="{17CB7090-3FB0-47F5-88B5-81392492B195}"/>
              </a:ext>
            </a:extLst>
          </p:cNvPr>
          <p:cNvSpPr>
            <a:spLocks noGrp="1"/>
          </p:cNvSpPr>
          <p:nvPr>
            <p:ph idx="1"/>
          </p:nvPr>
        </p:nvSpPr>
        <p:spPr>
          <a:xfrm>
            <a:off x="260059" y="981512"/>
            <a:ext cx="11931941" cy="4924338"/>
          </a:xfrm>
        </p:spPr>
        <p:txBody>
          <a:bodyPr/>
          <a:lstStyle/>
          <a:p>
            <a:r>
              <a:rPr lang="en-US" sz="2400" dirty="0">
                <a:solidFill>
                  <a:srgbClr val="000000"/>
                </a:solidFill>
              </a:rPr>
              <a:t>Would extend Social Security solvency by approximately five years</a:t>
            </a:r>
            <a:endParaRPr lang="en-US" sz="2400" b="0" i="0" dirty="0">
              <a:solidFill>
                <a:srgbClr val="000000"/>
              </a:solidFill>
              <a:effectLst/>
            </a:endParaRPr>
          </a:p>
          <a:p>
            <a:pPr algn="l">
              <a:buFont typeface="+mj-lt"/>
              <a:buAutoNum type="arabicPeriod"/>
            </a:pPr>
            <a:r>
              <a:rPr lang="en-US" sz="2400" b="0" i="0" dirty="0">
                <a:solidFill>
                  <a:srgbClr val="000000"/>
                </a:solidFill>
                <a:effectLst/>
              </a:rPr>
              <a:t>The Biden plan would increase overall benefits </a:t>
            </a:r>
          </a:p>
          <a:p>
            <a:pPr lvl="1"/>
            <a:r>
              <a:rPr lang="en-US" sz="1800" dirty="0">
                <a:solidFill>
                  <a:srgbClr val="000000"/>
                </a:solidFill>
              </a:rPr>
              <a:t>S</a:t>
            </a:r>
            <a:r>
              <a:rPr lang="en-US" sz="1800" b="0" i="0" dirty="0">
                <a:solidFill>
                  <a:srgbClr val="000000"/>
                </a:solidFill>
                <a:effectLst/>
              </a:rPr>
              <a:t>hifting cost-of-living benefit adjustments to the Consumer Price Index for the Elderly (CPI-E) </a:t>
            </a:r>
            <a:endParaRPr lang="en-US" sz="1800" dirty="0">
              <a:solidFill>
                <a:srgbClr val="000000"/>
              </a:solidFill>
            </a:endParaRPr>
          </a:p>
          <a:p>
            <a:pPr algn="l">
              <a:buFont typeface="+mj-lt"/>
              <a:buAutoNum type="arabicPeriod"/>
            </a:pPr>
            <a:r>
              <a:rPr lang="en-US" sz="2400" b="0" i="0" dirty="0">
                <a:solidFill>
                  <a:srgbClr val="000000"/>
                </a:solidFill>
                <a:effectLst/>
              </a:rPr>
              <a:t>The Biden plan increases Social Security taxes on earnings above $400,000. </a:t>
            </a:r>
          </a:p>
          <a:p>
            <a:pPr lvl="1"/>
            <a:r>
              <a:rPr lang="en-US" sz="1800" b="0" i="0" dirty="0">
                <a:solidFill>
                  <a:srgbClr val="000000"/>
                </a:solidFill>
                <a:effectLst/>
              </a:rPr>
              <a:t>However, the new taxes on earnings above $400,000 would </a:t>
            </a:r>
            <a:r>
              <a:rPr lang="en-US" sz="1800" b="0" i="0" u="sng" dirty="0">
                <a:solidFill>
                  <a:srgbClr val="000000"/>
                </a:solidFill>
                <a:effectLst/>
              </a:rPr>
              <a:t>not</a:t>
            </a:r>
            <a:r>
              <a:rPr lang="en-US" sz="1800" b="0" i="0" dirty="0">
                <a:solidFill>
                  <a:srgbClr val="000000"/>
                </a:solidFill>
                <a:effectLst/>
              </a:rPr>
              <a:t> trigger additional benefits.</a:t>
            </a:r>
          </a:p>
          <a:p>
            <a:pPr lvl="1"/>
            <a:r>
              <a:rPr lang="en-US" sz="1600" dirty="0"/>
              <a:t>Taxing earnings above $400,000 would boost Social Security revenue 7% in 2021 according to the Urban Institute.</a:t>
            </a:r>
            <a:r>
              <a:rPr lang="en-US" sz="2000" dirty="0">
                <a:solidFill>
                  <a:srgbClr val="000000"/>
                </a:solidFill>
              </a:rPr>
              <a:t> </a:t>
            </a:r>
          </a:p>
          <a:p>
            <a:pPr>
              <a:buFont typeface="+mj-lt"/>
              <a:buAutoNum type="arabicPeriod"/>
            </a:pPr>
            <a:r>
              <a:rPr lang="en-US" sz="2400" dirty="0">
                <a:solidFill>
                  <a:srgbClr val="000000"/>
                </a:solidFill>
              </a:rPr>
              <a:t>The Biden plan proposes a more generous survivor benefit</a:t>
            </a:r>
          </a:p>
          <a:p>
            <a:pPr>
              <a:buFont typeface="+mj-lt"/>
              <a:buAutoNum type="arabicPeriod"/>
            </a:pPr>
            <a:r>
              <a:rPr lang="en-US" sz="2400" dirty="0">
                <a:solidFill>
                  <a:srgbClr val="000000"/>
                </a:solidFill>
              </a:rPr>
              <a:t>The Biden plan would provide a benefit “bump up” for older beneficiaries </a:t>
            </a:r>
          </a:p>
          <a:p>
            <a:pPr lvl="1"/>
            <a:r>
              <a:rPr lang="en-US" sz="1800" dirty="0">
                <a:solidFill>
                  <a:srgbClr val="000000"/>
                </a:solidFill>
              </a:rPr>
              <a:t>Increases in size during ages 78 to 82 to reach a full 5 percent increase in the basic benefit by age 82 and beyond.</a:t>
            </a:r>
          </a:p>
          <a:p>
            <a:pPr lvl="1"/>
            <a:endParaRPr lang="en-US" sz="20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r>
              <a:rPr lang="en-US" sz="1600" dirty="0"/>
              <a:t>Source: </a:t>
            </a:r>
            <a:r>
              <a:rPr lang="en-US" sz="1800" b="0" i="0" u="none" strike="noStrike" baseline="0" dirty="0">
                <a:latin typeface="ArialMT"/>
              </a:rPr>
              <a:t>https://budgetmodel.wharton.upenn.edu/issues/2020/3/6/biden-social-security Published on 3/6/2020</a:t>
            </a:r>
            <a:endParaRPr lang="en-US" sz="1600" dirty="0"/>
          </a:p>
        </p:txBody>
      </p:sp>
      <p:sp>
        <p:nvSpPr>
          <p:cNvPr id="4" name="Slide Number Placeholder 3">
            <a:extLst>
              <a:ext uri="{FF2B5EF4-FFF2-40B4-BE49-F238E27FC236}">
                <a16:creationId xmlns:a16="http://schemas.microsoft.com/office/drawing/2014/main" id="{E130627C-D0A5-4F56-8077-97BE25A40A05}"/>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15</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1433858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33F14-77C3-488D-B4E6-E72242F2BD12}"/>
              </a:ext>
            </a:extLst>
          </p:cNvPr>
          <p:cNvSpPr>
            <a:spLocks noGrp="1"/>
          </p:cNvSpPr>
          <p:nvPr>
            <p:ph type="title"/>
          </p:nvPr>
        </p:nvSpPr>
        <p:spPr/>
        <p:txBody>
          <a:bodyPr/>
          <a:lstStyle/>
          <a:p>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Implications of proposed solutions</a:t>
            </a:r>
            <a:endParaRPr lang="en-US" sz="4000" dirty="0"/>
          </a:p>
        </p:txBody>
      </p:sp>
      <p:sp>
        <p:nvSpPr>
          <p:cNvPr id="3" name="Content Placeholder 2">
            <a:extLst>
              <a:ext uri="{FF2B5EF4-FFF2-40B4-BE49-F238E27FC236}">
                <a16:creationId xmlns:a16="http://schemas.microsoft.com/office/drawing/2014/main" id="{BDF46C0B-E4CC-477E-BB40-AE35CDDFE68C}"/>
              </a:ext>
            </a:extLst>
          </p:cNvPr>
          <p:cNvSpPr>
            <a:spLocks noGrp="1"/>
          </p:cNvSpPr>
          <p:nvPr>
            <p:ph idx="1"/>
          </p:nvPr>
        </p:nvSpPr>
        <p:spPr>
          <a:xfrm>
            <a:off x="300789" y="998621"/>
            <a:ext cx="11891211" cy="4920916"/>
          </a:xfrm>
        </p:spPr>
        <p:txBody>
          <a:bodyPr/>
          <a:lstStyle/>
          <a:p>
            <a:r>
              <a:rPr lang="en-US" dirty="0"/>
              <a:t>Social Security originally established in the 1930’s as a social </a:t>
            </a:r>
            <a:r>
              <a:rPr lang="en-US" u="sng" dirty="0"/>
              <a:t>insurance</a:t>
            </a:r>
            <a:r>
              <a:rPr lang="en-US" dirty="0"/>
              <a:t> program with elements of both individual equity and social adequacy.</a:t>
            </a:r>
          </a:p>
          <a:p>
            <a:pPr lvl="1"/>
            <a:r>
              <a:rPr lang="en-US" dirty="0"/>
              <a:t>Everything else equal, a worker who pays more in FICA taxes will receive more in benefits</a:t>
            </a:r>
          </a:p>
          <a:p>
            <a:pPr lvl="1"/>
            <a:r>
              <a:rPr lang="en-US" dirty="0"/>
              <a:t>But not proportionally more (e.g., paying twice the level of FICA taxes will not give twice the benefit)</a:t>
            </a:r>
          </a:p>
          <a:p>
            <a:r>
              <a:rPr lang="en-US" dirty="0"/>
              <a:t>Having the current shortfall financed entirely by higher earners will continue to sever the individual equity link</a:t>
            </a:r>
          </a:p>
          <a:p>
            <a:pPr lvl="1"/>
            <a:r>
              <a:rPr lang="en-US" dirty="0"/>
              <a:t>This applies to increasing the taxable </a:t>
            </a:r>
            <a:r>
              <a:rPr lang="en-US" u="sng" dirty="0"/>
              <a:t>wage base </a:t>
            </a:r>
            <a:r>
              <a:rPr lang="en-US" dirty="0"/>
              <a:t>as opposed to increasing the tax </a:t>
            </a:r>
            <a:r>
              <a:rPr lang="en-US" u="sng" dirty="0"/>
              <a:t>rate</a:t>
            </a:r>
            <a:r>
              <a:rPr lang="en-US" dirty="0"/>
              <a:t> (which would apply to everyone)</a:t>
            </a:r>
          </a:p>
          <a:p>
            <a:r>
              <a:rPr lang="en-US" dirty="0"/>
              <a:t>Targeted vs general benefit increases</a:t>
            </a:r>
          </a:p>
          <a:p>
            <a:pPr lvl="1"/>
            <a:r>
              <a:rPr lang="en-US" dirty="0"/>
              <a:t>Macro: Increasing benefits for all retirees (including those who do not “need” them) will make it more difficult for the federal government to deal with other crises (e.g., Medicare projected to run out of money in 2026)</a:t>
            </a:r>
          </a:p>
          <a:p>
            <a:pPr lvl="1"/>
            <a:r>
              <a:rPr lang="en-US" dirty="0"/>
              <a:t>Micro: who are the retirees most at risk of running short of money in retirement?</a:t>
            </a:r>
          </a:p>
          <a:p>
            <a:pPr marL="1200150" lvl="2" indent="-285750">
              <a:buFont typeface="Arial" panose="020B0604020202020204" pitchFamily="34" charset="0"/>
              <a:buChar char="•"/>
            </a:pPr>
            <a:r>
              <a:rPr lang="en-US" dirty="0"/>
              <a:t>Those with substantial long-term care costs</a:t>
            </a:r>
          </a:p>
          <a:p>
            <a:pPr marL="1200150" lvl="2" indent="-285750">
              <a:buFont typeface="Arial" panose="020B0604020202020204" pitchFamily="34" charset="0"/>
              <a:buChar char="•"/>
            </a:pPr>
            <a:r>
              <a:rPr lang="en-US" dirty="0"/>
              <a:t>Perhaps more public financing of these costs would be more effective?</a:t>
            </a:r>
          </a:p>
        </p:txBody>
      </p:sp>
      <p:sp>
        <p:nvSpPr>
          <p:cNvPr id="4" name="Slide Number Placeholder 3">
            <a:extLst>
              <a:ext uri="{FF2B5EF4-FFF2-40B4-BE49-F238E27FC236}">
                <a16:creationId xmlns:a16="http://schemas.microsoft.com/office/drawing/2014/main" id="{DE56D512-7B65-4EC2-8028-923D9593212A}"/>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16</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1926289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B0A7F-A26C-4A8B-B55D-DE840E0AC01D}"/>
              </a:ext>
            </a:extLst>
          </p:cNvPr>
          <p:cNvSpPr>
            <a:spLocks noGrp="1"/>
          </p:cNvSpPr>
          <p:nvPr>
            <p:ph type="title"/>
          </p:nvPr>
        </p:nvSpPr>
        <p:spPr/>
        <p:txBody>
          <a:bodyPr/>
          <a:lstStyle/>
          <a:p>
            <a:r>
              <a:rPr lang="en-US" sz="2400" dirty="0">
                <a:effectLst/>
                <a:latin typeface="Times New Roman" panose="02020603050405020304" pitchFamily="18" charset="0"/>
                <a:ea typeface="Calibri" panose="020F0502020204030204" pitchFamily="34" charset="0"/>
              </a:rPr>
              <a:t>What does depletion of the Trust Funds mean for cost of living increases? </a:t>
            </a:r>
            <a:br>
              <a:rPr lang="en-US" sz="2400" dirty="0">
                <a:effectLst/>
                <a:latin typeface="Times New Roman" panose="02020603050405020304" pitchFamily="18" charset="0"/>
                <a:ea typeface="Calibri" panose="020F0502020204030204" pitchFamily="34" charset="0"/>
              </a:rPr>
            </a:br>
            <a:r>
              <a:rPr lang="en-US" sz="2400" dirty="0">
                <a:effectLst/>
                <a:latin typeface="Times New Roman" panose="02020603050405020304" pitchFamily="18" charset="0"/>
                <a:ea typeface="Calibri" panose="020F0502020204030204" pitchFamily="34" charset="0"/>
              </a:rPr>
              <a:t>Do the cost of living increases contribute to the depletion of the Funds? </a:t>
            </a:r>
            <a:endParaRPr lang="en-US" sz="2800" dirty="0"/>
          </a:p>
        </p:txBody>
      </p:sp>
      <p:sp>
        <p:nvSpPr>
          <p:cNvPr id="3" name="Content Placeholder 2">
            <a:extLst>
              <a:ext uri="{FF2B5EF4-FFF2-40B4-BE49-F238E27FC236}">
                <a16:creationId xmlns:a16="http://schemas.microsoft.com/office/drawing/2014/main" id="{32B37D84-1B79-4686-A35A-578D28A21BEF}"/>
              </a:ext>
            </a:extLst>
          </p:cNvPr>
          <p:cNvSpPr>
            <a:spLocks noGrp="1"/>
          </p:cNvSpPr>
          <p:nvPr>
            <p:ph idx="1"/>
          </p:nvPr>
        </p:nvSpPr>
        <p:spPr>
          <a:xfrm>
            <a:off x="293615" y="998290"/>
            <a:ext cx="10964027" cy="4488111"/>
          </a:xfrm>
        </p:spPr>
        <p:txBody>
          <a:bodyPr/>
          <a:lstStyle/>
          <a:p>
            <a:r>
              <a:rPr lang="en-US" sz="2400" dirty="0"/>
              <a:t>It would appear that cost of living increases would remain the same when the trust fund goes to zero </a:t>
            </a:r>
          </a:p>
          <a:p>
            <a:r>
              <a:rPr lang="en-US" sz="2400" dirty="0"/>
              <a:t>R</a:t>
            </a:r>
            <a:r>
              <a:rPr lang="en-US" sz="2400" b="0" i="0" u="none" strike="noStrike" baseline="0" dirty="0"/>
              <a:t>educing the annual COLA by 1 percentage point would reduce the long term (75 year) deficit by 59%</a:t>
            </a:r>
          </a:p>
          <a:p>
            <a:endParaRPr lang="en-US" sz="2400" b="0" i="0" u="none" strike="noStrike" baseline="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A726E541-2EFD-4C09-8EDA-7F7A6696B681}"/>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17</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874176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73A36-E1C5-4A82-B663-97E1E5ED9671}"/>
              </a:ext>
            </a:extLst>
          </p:cNvPr>
          <p:cNvSpPr>
            <a:spLocks noGrp="1"/>
          </p:cNvSpPr>
          <p:nvPr>
            <p:ph type="title"/>
          </p:nvPr>
        </p:nvSpPr>
        <p:spPr/>
        <p:txBody>
          <a:bodyPr/>
          <a:lstStyle/>
          <a:p>
            <a:r>
              <a:rPr lang="en-US" dirty="0"/>
              <a:t>Q&amp;A</a:t>
            </a:r>
          </a:p>
        </p:txBody>
      </p:sp>
      <p:sp>
        <p:nvSpPr>
          <p:cNvPr id="3" name="Text Placeholder 2">
            <a:extLst>
              <a:ext uri="{FF2B5EF4-FFF2-40B4-BE49-F238E27FC236}">
                <a16:creationId xmlns:a16="http://schemas.microsoft.com/office/drawing/2014/main" id="{F9BF368A-64AF-4BD0-A0E9-CDC58582EB7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6099652-716C-4703-8F76-11B83FCF2B03}"/>
              </a:ext>
            </a:extLst>
          </p:cNvPr>
          <p:cNvSpPr>
            <a:spLocks noGrp="1"/>
          </p:cNvSpPr>
          <p:nvPr>
            <p:ph type="sldNum" sz="quarter" idx="10"/>
          </p:nvPr>
        </p:nvSpPr>
        <p:spPr/>
        <p:txBody>
          <a:bodyPr/>
          <a:lstStyle/>
          <a:p>
            <a:fld id="{A1C19989-EDAE-4175-B244-F439A75B592E}"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741420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576E9-F7C9-467A-9ACB-86762AAEABB0}"/>
              </a:ext>
            </a:extLst>
          </p:cNvPr>
          <p:cNvSpPr>
            <a:spLocks noGrp="1"/>
          </p:cNvSpPr>
          <p:nvPr>
            <p:ph type="title"/>
          </p:nvPr>
        </p:nvSpPr>
        <p:spPr/>
        <p:txBody>
          <a:bodyPr/>
          <a:lstStyle/>
          <a:p>
            <a:r>
              <a:rPr lang="en-US" sz="3200" dirty="0"/>
              <a:t>CAVEAT</a:t>
            </a:r>
          </a:p>
        </p:txBody>
      </p:sp>
      <p:sp>
        <p:nvSpPr>
          <p:cNvPr id="3" name="Content Placeholder 2">
            <a:extLst>
              <a:ext uri="{FF2B5EF4-FFF2-40B4-BE49-F238E27FC236}">
                <a16:creationId xmlns:a16="http://schemas.microsoft.com/office/drawing/2014/main" id="{74374D43-68CC-434D-8D38-51B8DA32EF85}"/>
              </a:ext>
            </a:extLst>
          </p:cNvPr>
          <p:cNvSpPr>
            <a:spLocks noGrp="1"/>
          </p:cNvSpPr>
          <p:nvPr>
            <p:ph idx="1"/>
          </p:nvPr>
        </p:nvSpPr>
        <p:spPr>
          <a:xfrm>
            <a:off x="276727" y="1022684"/>
            <a:ext cx="10980916" cy="4463717"/>
          </a:xfrm>
        </p:spPr>
        <p:txBody>
          <a:bodyPr/>
          <a:lstStyle/>
          <a:p>
            <a:r>
              <a:rPr lang="en-US" sz="2400" dirty="0"/>
              <a:t>Any views expressed are those of the presenter, and should not be ascribed to the officers, trustees, or other sponsors of EBRI, EBRI-ERF, or their staffs. </a:t>
            </a:r>
          </a:p>
          <a:p>
            <a:r>
              <a:rPr lang="en-US" sz="2400" dirty="0"/>
              <a:t>Neither EBRI nor EBRI-ERF lobbies or takes positions on specific policy proposals. </a:t>
            </a:r>
          </a:p>
        </p:txBody>
      </p:sp>
      <p:sp>
        <p:nvSpPr>
          <p:cNvPr id="4" name="Slide Number Placeholder 3">
            <a:extLst>
              <a:ext uri="{FF2B5EF4-FFF2-40B4-BE49-F238E27FC236}">
                <a16:creationId xmlns:a16="http://schemas.microsoft.com/office/drawing/2014/main" id="{5278A384-EC1E-4104-8799-94007A142AB4}"/>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2</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319759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381C1-4306-41D7-8485-612F08F47D92}"/>
              </a:ext>
            </a:extLst>
          </p:cNvPr>
          <p:cNvSpPr>
            <a:spLocks noGrp="1"/>
          </p:cNvSpPr>
          <p:nvPr>
            <p:ph type="title"/>
          </p:nvPr>
        </p:nvSpPr>
        <p:spPr/>
        <p:txBody>
          <a:bodyPr/>
          <a:lstStyle/>
          <a:p>
            <a:r>
              <a:rPr lang="en-US" sz="3200" dirty="0"/>
              <a:t>Outline of Presentation </a:t>
            </a:r>
            <a:endParaRPr lang="en-US" sz="3200" dirty="0">
              <a:solidFill>
                <a:srgbClr val="FF0000"/>
              </a:solidFill>
            </a:endParaRPr>
          </a:p>
        </p:txBody>
      </p:sp>
      <p:sp>
        <p:nvSpPr>
          <p:cNvPr id="3" name="Content Placeholder 2">
            <a:extLst>
              <a:ext uri="{FF2B5EF4-FFF2-40B4-BE49-F238E27FC236}">
                <a16:creationId xmlns:a16="http://schemas.microsoft.com/office/drawing/2014/main" id="{6CB2E359-4399-447F-9E56-E78C94752BE1}"/>
              </a:ext>
            </a:extLst>
          </p:cNvPr>
          <p:cNvSpPr>
            <a:spLocks noGrp="1"/>
          </p:cNvSpPr>
          <p:nvPr>
            <p:ph idx="1"/>
          </p:nvPr>
        </p:nvSpPr>
        <p:spPr>
          <a:xfrm>
            <a:off x="293615" y="998290"/>
            <a:ext cx="11898385" cy="4949504"/>
          </a:xfrm>
        </p:spPr>
        <p:txBody>
          <a:bodyPr/>
          <a:lstStyle/>
          <a:p>
            <a:pPr marL="342900" marR="0" lvl="0" indent="-342900">
              <a:spcBef>
                <a:spcPts val="0"/>
              </a:spcBef>
              <a:spcAft>
                <a:spcPts val="0"/>
              </a:spcAft>
              <a:buFont typeface="+mj-lt"/>
              <a:buAutoNum type="arabicPeriod"/>
            </a:pPr>
            <a:r>
              <a:rPr lang="en-US" sz="1600" dirty="0">
                <a:effectLst/>
                <a:ea typeface="Calibri" panose="020F0502020204030204" pitchFamily="34" charset="0"/>
                <a:cs typeface="Times New Roman" panose="02020603050405020304" pitchFamily="18" charset="0"/>
              </a:rPr>
              <a:t>Why should the CoA be interested in this topic?</a:t>
            </a:r>
          </a:p>
          <a:p>
            <a:pPr marL="342900" marR="0" lvl="0" indent="-342900">
              <a:spcBef>
                <a:spcPts val="0"/>
              </a:spcBef>
              <a:spcAft>
                <a:spcPts val="0"/>
              </a:spcAft>
              <a:buFont typeface="+mj-lt"/>
              <a:buAutoNum type="arabicPeriod"/>
            </a:pPr>
            <a:r>
              <a:rPr lang="en-US" sz="1600" dirty="0">
                <a:effectLst/>
                <a:ea typeface="Calibri" panose="020F0502020204030204" pitchFamily="34" charset="0"/>
                <a:cs typeface="Times New Roman" panose="02020603050405020304" pitchFamily="18" charset="0"/>
              </a:rPr>
              <a:t>Social Security Trust Funds</a:t>
            </a:r>
          </a:p>
          <a:p>
            <a:pPr lvl="1" indent="-342900">
              <a:spcBef>
                <a:spcPts val="0"/>
              </a:spcBef>
              <a:spcAft>
                <a:spcPts val="0"/>
              </a:spcAft>
              <a:buFont typeface="+mj-lt"/>
              <a:buAutoNum type="alphaLcParenR"/>
            </a:pPr>
            <a:r>
              <a:rPr lang="en-US" sz="1600" dirty="0">
                <a:ea typeface="Calibri" panose="020F0502020204030204" pitchFamily="34" charset="0"/>
                <a:cs typeface="Times New Roman" panose="02020603050405020304" pitchFamily="18" charset="0"/>
              </a:rPr>
              <a:t>What are they?</a:t>
            </a:r>
            <a:endParaRPr lang="en-US" sz="1600" dirty="0">
              <a:effectLst/>
              <a:ea typeface="Calibri" panose="020F0502020204030204" pitchFamily="34" charset="0"/>
              <a:cs typeface="Times New Roman" panose="02020603050405020304" pitchFamily="18" charset="0"/>
            </a:endParaRPr>
          </a:p>
          <a:p>
            <a:pPr lvl="1" indent="-342900">
              <a:spcBef>
                <a:spcPts val="0"/>
              </a:spcBef>
              <a:spcAft>
                <a:spcPts val="0"/>
              </a:spcAft>
              <a:buFont typeface="+mj-lt"/>
              <a:buAutoNum type="alphaLcParenR"/>
            </a:pPr>
            <a:r>
              <a:rPr lang="en-US" sz="1600" dirty="0">
                <a:effectLst/>
                <a:ea typeface="Calibri" panose="020F0502020204030204" pitchFamily="34" charset="0"/>
                <a:cs typeface="Times New Roman" panose="02020603050405020304" pitchFamily="18" charset="0"/>
              </a:rPr>
              <a:t>How are they financed?</a:t>
            </a:r>
          </a:p>
          <a:p>
            <a:pPr marL="342900" marR="0" lvl="0" indent="-342900">
              <a:spcBef>
                <a:spcPts val="0"/>
              </a:spcBef>
              <a:spcAft>
                <a:spcPts val="0"/>
              </a:spcAft>
              <a:buFont typeface="+mj-lt"/>
              <a:buAutoNum type="arabicPeriod"/>
            </a:pPr>
            <a:r>
              <a:rPr lang="en-US" sz="1600" dirty="0">
                <a:effectLst/>
                <a:ea typeface="Calibri" panose="020F0502020204030204" pitchFamily="34" charset="0"/>
                <a:cs typeface="Times New Roman" panose="02020603050405020304" pitchFamily="18" charset="0"/>
              </a:rPr>
              <a:t>Depletion of the Trust Funds</a:t>
            </a:r>
          </a:p>
          <a:p>
            <a:pPr lvl="1" indent="-342900">
              <a:spcBef>
                <a:spcPts val="0"/>
              </a:spcBef>
              <a:spcAft>
                <a:spcPts val="0"/>
              </a:spcAft>
              <a:buFont typeface="+mj-lt"/>
              <a:buAutoNum type="alphaLcParenR"/>
            </a:pPr>
            <a:r>
              <a:rPr lang="en-US" sz="1600" dirty="0">
                <a:effectLst/>
                <a:ea typeface="Calibri" panose="020F0502020204030204" pitchFamily="34" charset="0"/>
                <a:cs typeface="Times New Roman" panose="02020603050405020304" pitchFamily="18" charset="0"/>
              </a:rPr>
              <a:t>What year are the Trust Funds predicted to be depleted?</a:t>
            </a:r>
          </a:p>
          <a:p>
            <a:pPr lvl="1" indent="-342900">
              <a:spcBef>
                <a:spcPts val="0"/>
              </a:spcBef>
              <a:spcAft>
                <a:spcPts val="0"/>
              </a:spcAft>
              <a:buFont typeface="+mj-lt"/>
              <a:buAutoNum type="alphaLcParenR"/>
            </a:pPr>
            <a:r>
              <a:rPr lang="en-US" sz="1600" dirty="0">
                <a:effectLst/>
                <a:ea typeface="Calibri" panose="020F0502020204030204" pitchFamily="34" charset="0"/>
                <a:cs typeface="Times New Roman" panose="02020603050405020304" pitchFamily="18" charset="0"/>
              </a:rPr>
              <a:t>Who calculates when they will be depleted?</a:t>
            </a:r>
          </a:p>
          <a:p>
            <a:pPr lvl="1" indent="-342900">
              <a:spcBef>
                <a:spcPts val="0"/>
              </a:spcBef>
              <a:spcAft>
                <a:spcPts val="0"/>
              </a:spcAft>
              <a:buFont typeface="+mj-lt"/>
              <a:buAutoNum type="alphaLcParenR"/>
            </a:pPr>
            <a:r>
              <a:rPr lang="en-US" sz="1600" dirty="0">
                <a:effectLst/>
                <a:ea typeface="Calibri" panose="020F0502020204030204" pitchFamily="34" charset="0"/>
                <a:cs typeface="Times New Roman" panose="02020603050405020304" pitchFamily="18" charset="0"/>
              </a:rPr>
              <a:t>Does depletion of the Trust Funds mean no benefits will be paid?</a:t>
            </a:r>
          </a:p>
          <a:p>
            <a:pPr lvl="1" indent="-342900">
              <a:spcBef>
                <a:spcPts val="0"/>
              </a:spcBef>
              <a:spcAft>
                <a:spcPts val="0"/>
              </a:spcAft>
              <a:buFont typeface="+mj-lt"/>
              <a:buAutoNum type="alphaLcParenR"/>
            </a:pPr>
            <a:r>
              <a:rPr lang="en-US" sz="1600" dirty="0">
                <a:effectLst/>
                <a:ea typeface="Calibri" panose="020F0502020204030204" pitchFamily="34" charset="0"/>
                <a:cs typeface="Times New Roman" panose="02020603050405020304" pitchFamily="18" charset="0"/>
              </a:rPr>
              <a:t>How do dependency ratios impact this?</a:t>
            </a:r>
          </a:p>
          <a:p>
            <a:pPr marL="342900" marR="0" lvl="0" indent="-342900">
              <a:spcBef>
                <a:spcPts val="0"/>
              </a:spcBef>
              <a:spcAft>
                <a:spcPts val="0"/>
              </a:spcAft>
              <a:buFont typeface="+mj-lt"/>
              <a:buAutoNum type="arabicPeriod"/>
            </a:pPr>
            <a:r>
              <a:rPr lang="en-US" sz="1600" dirty="0">
                <a:effectLst/>
                <a:ea typeface="Calibri" panose="020F0502020204030204" pitchFamily="34" charset="0"/>
                <a:cs typeface="Times New Roman" panose="02020603050405020304" pitchFamily="18" charset="0"/>
              </a:rPr>
              <a:t>Is there an easy fix for saving the Trust Funds?</a:t>
            </a:r>
          </a:p>
          <a:p>
            <a:pPr marL="342900" marR="0" lvl="0" indent="-342900">
              <a:spcBef>
                <a:spcPts val="0"/>
              </a:spcBef>
              <a:spcAft>
                <a:spcPts val="0"/>
              </a:spcAft>
              <a:buFont typeface="+mj-lt"/>
              <a:buAutoNum type="arabicPeriod"/>
            </a:pPr>
            <a:r>
              <a:rPr lang="en-US" sz="1600" dirty="0">
                <a:effectLst/>
                <a:ea typeface="Calibri" panose="020F0502020204030204" pitchFamily="34" charset="0"/>
                <a:cs typeface="Times New Roman" panose="02020603050405020304" pitchFamily="18" charset="0"/>
              </a:rPr>
              <a:t>What are some possible solutions to this problem?</a:t>
            </a:r>
          </a:p>
          <a:p>
            <a:pPr lvl="1" indent="-342900">
              <a:spcBef>
                <a:spcPts val="0"/>
              </a:spcBef>
              <a:spcAft>
                <a:spcPts val="0"/>
              </a:spcAft>
              <a:buFont typeface="+mj-lt"/>
              <a:buAutoNum type="alphaLcParenR"/>
            </a:pPr>
            <a:r>
              <a:rPr lang="en-US" sz="1600" dirty="0">
                <a:effectLst/>
                <a:ea typeface="Calibri" panose="020F0502020204030204" pitchFamily="34" charset="0"/>
                <a:cs typeface="Times New Roman" panose="02020603050405020304" pitchFamily="18" charset="0"/>
              </a:rPr>
              <a:t>Generic proposals</a:t>
            </a:r>
          </a:p>
          <a:p>
            <a:pPr lvl="1" indent="-342900">
              <a:spcBef>
                <a:spcPts val="0"/>
              </a:spcBef>
              <a:spcAft>
                <a:spcPts val="0"/>
              </a:spcAft>
              <a:buFont typeface="+mj-lt"/>
              <a:buAutoNum type="alphaLcParenR"/>
            </a:pPr>
            <a:r>
              <a:rPr lang="en-US" sz="1600" dirty="0">
                <a:ea typeface="Calibri" panose="020F0502020204030204" pitchFamily="34" charset="0"/>
                <a:cs typeface="Times New Roman" panose="02020603050405020304" pitchFamily="18" charset="0"/>
              </a:rPr>
              <a:t>What do you think will be done?</a:t>
            </a:r>
          </a:p>
          <a:p>
            <a:pPr lvl="1" indent="-342900">
              <a:spcBef>
                <a:spcPts val="0"/>
              </a:spcBef>
              <a:spcAft>
                <a:spcPts val="0"/>
              </a:spcAft>
              <a:buFont typeface="+mj-lt"/>
              <a:buAutoNum type="alphaLcParenR"/>
            </a:pPr>
            <a:r>
              <a:rPr lang="en-US" sz="1600" dirty="0">
                <a:ea typeface="Calibri" panose="020F0502020204030204" pitchFamily="34" charset="0"/>
                <a:cs typeface="Times New Roman" panose="02020603050405020304" pitchFamily="18" charset="0"/>
              </a:rPr>
              <a:t>Social Security 2100 Act</a:t>
            </a:r>
            <a:endParaRPr lang="en-US" sz="16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600" dirty="0">
                <a:effectLst/>
                <a:ea typeface="Calibri" panose="020F0502020204030204" pitchFamily="34" charset="0"/>
                <a:cs typeface="Times New Roman" panose="02020603050405020304" pitchFamily="18" charset="0"/>
              </a:rPr>
              <a:t>What does </a:t>
            </a:r>
            <a:r>
              <a:rPr lang="en-US" sz="1600" dirty="0">
                <a:ea typeface="Calibri" panose="020F0502020204030204" pitchFamily="34" charset="0"/>
                <a:cs typeface="Times New Roman" panose="02020603050405020304" pitchFamily="18" charset="0"/>
              </a:rPr>
              <a:t>the depletion of the Social Security Trust Fund</a:t>
            </a:r>
            <a:r>
              <a:rPr lang="en-US" sz="1600" dirty="0">
                <a:effectLst/>
                <a:ea typeface="Calibri" panose="020F0502020204030204" pitchFamily="34" charset="0"/>
                <a:cs typeface="Times New Roman" panose="02020603050405020304" pitchFamily="18" charset="0"/>
              </a:rPr>
              <a:t> mean for Federal, State and local economies? </a:t>
            </a:r>
          </a:p>
          <a:p>
            <a:pPr marL="342900" marR="0" lvl="0" indent="-342900">
              <a:spcBef>
                <a:spcPts val="0"/>
              </a:spcBef>
              <a:spcAft>
                <a:spcPts val="0"/>
              </a:spcAft>
              <a:buFont typeface="+mj-lt"/>
              <a:buAutoNum type="arabicPeriod"/>
            </a:pPr>
            <a:r>
              <a:rPr lang="en-US" sz="1600" dirty="0">
                <a:effectLst/>
                <a:ea typeface="Calibri" panose="020F0502020204030204" pitchFamily="34" charset="0"/>
                <a:cs typeface="Times New Roman" panose="02020603050405020304" pitchFamily="18" charset="0"/>
              </a:rPr>
              <a:t>What is Joe Biden proposing?</a:t>
            </a:r>
          </a:p>
          <a:p>
            <a:pPr lvl="0">
              <a:spcBef>
                <a:spcPts val="0"/>
              </a:spcBef>
              <a:spcAft>
                <a:spcPts val="0"/>
              </a:spcAft>
              <a:buFont typeface="+mj-lt"/>
              <a:buAutoNum type="arabicPeriod"/>
            </a:pPr>
            <a:r>
              <a:rPr lang="en-US" sz="1600" dirty="0">
                <a:effectLst/>
                <a:ea typeface="Calibri" panose="020F0502020204030204" pitchFamily="34" charset="0"/>
                <a:cs typeface="Times New Roman" panose="02020603050405020304" pitchFamily="18" charset="0"/>
              </a:rPr>
              <a:t>Implications of proposed </a:t>
            </a:r>
            <a:r>
              <a:rPr lang="en-US" sz="1600" dirty="0">
                <a:ea typeface="Calibri" panose="020F0502020204030204" pitchFamily="34" charset="0"/>
                <a:cs typeface="Times New Roman" panose="02020603050405020304" pitchFamily="18" charset="0"/>
              </a:rPr>
              <a:t>solutions</a:t>
            </a:r>
          </a:p>
          <a:p>
            <a:pPr lvl="0">
              <a:spcBef>
                <a:spcPts val="0"/>
              </a:spcBef>
              <a:spcAft>
                <a:spcPts val="0"/>
              </a:spcAft>
              <a:buFont typeface="+mj-lt"/>
              <a:buAutoNum type="arabicPeriod"/>
            </a:pPr>
            <a:r>
              <a:rPr lang="en-US" sz="1600" dirty="0">
                <a:ea typeface="Calibri" panose="020F0502020204030204" pitchFamily="34" charset="0"/>
                <a:cs typeface="Times New Roman" panose="02020603050405020304" pitchFamily="18" charset="0"/>
              </a:rPr>
              <a:t>What does depletion of the Trust Funds mean for cost of living increases? </a:t>
            </a:r>
          </a:p>
          <a:p>
            <a:pPr lvl="1" indent="-342900">
              <a:spcBef>
                <a:spcPts val="0"/>
              </a:spcBef>
              <a:spcAft>
                <a:spcPts val="0"/>
              </a:spcAft>
              <a:buFont typeface="+mj-lt"/>
              <a:buAutoNum type="alphaLcParenR"/>
            </a:pPr>
            <a:r>
              <a:rPr lang="en-US" sz="1600" dirty="0">
                <a:ea typeface="Calibri" panose="020F0502020204030204" pitchFamily="34" charset="0"/>
                <a:cs typeface="Times New Roman" panose="02020603050405020304" pitchFamily="18" charset="0"/>
              </a:rPr>
              <a:t>Do the cost of living increases contribute to the depletion of the Funds? </a:t>
            </a:r>
          </a:p>
          <a:p>
            <a:pPr marL="342900" marR="0" lvl="0" indent="-342900">
              <a:spcBef>
                <a:spcPts val="0"/>
              </a:spcBef>
              <a:spcAft>
                <a:spcPts val="0"/>
              </a:spcAft>
              <a:buFont typeface="+mj-lt"/>
              <a:buAutoNum type="arabicPeriod"/>
            </a:pPr>
            <a:r>
              <a:rPr lang="en-US" sz="1600" dirty="0"/>
              <a:t>Q&amp;A</a:t>
            </a:r>
          </a:p>
        </p:txBody>
      </p:sp>
      <p:sp>
        <p:nvSpPr>
          <p:cNvPr id="4" name="Slide Number Placeholder 3">
            <a:extLst>
              <a:ext uri="{FF2B5EF4-FFF2-40B4-BE49-F238E27FC236}">
                <a16:creationId xmlns:a16="http://schemas.microsoft.com/office/drawing/2014/main" id="{F6CD6CA6-86BD-4E54-AB51-16F0B22A2E3F}"/>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3</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656722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067AE-924B-4A12-BAA1-C1C70D1A1925}"/>
              </a:ext>
            </a:extLst>
          </p:cNvPr>
          <p:cNvSpPr>
            <a:spLocks noGrp="1"/>
          </p:cNvSpPr>
          <p:nvPr>
            <p:ph type="title"/>
          </p:nvPr>
        </p:nvSpPr>
        <p:spPr/>
        <p:txBody>
          <a:bodyPr/>
          <a:lstStyle/>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Why should the CoA be interested in this topic?</a:t>
            </a:r>
            <a:endParaRPr lang="en-US" sz="2800" dirty="0"/>
          </a:p>
        </p:txBody>
      </p:sp>
      <p:sp>
        <p:nvSpPr>
          <p:cNvPr id="3" name="Content Placeholder 2">
            <a:extLst>
              <a:ext uri="{FF2B5EF4-FFF2-40B4-BE49-F238E27FC236}">
                <a16:creationId xmlns:a16="http://schemas.microsoft.com/office/drawing/2014/main" id="{4CD0ACD4-6F2C-4E62-B662-CF800BBAAE7B}"/>
              </a:ext>
            </a:extLst>
          </p:cNvPr>
          <p:cNvSpPr>
            <a:spLocks noGrp="1"/>
          </p:cNvSpPr>
          <p:nvPr>
            <p:ph idx="1"/>
          </p:nvPr>
        </p:nvSpPr>
        <p:spPr>
          <a:xfrm>
            <a:off x="300789" y="998620"/>
            <a:ext cx="11891211" cy="4896853"/>
          </a:xfrm>
        </p:spPr>
        <p:txBody>
          <a:bodyPr/>
          <a:lstStyle/>
          <a:p>
            <a:r>
              <a:rPr lang="en-US" sz="2400" dirty="0"/>
              <a:t>Unless action is taken at the Federal level, the Social Security Trust Fund will become depleted within the next 12 to 14 years </a:t>
            </a:r>
          </a:p>
          <a:p>
            <a:r>
              <a:rPr lang="en-US" sz="2400" dirty="0"/>
              <a:t>If the Social Security Trust Fund is depleted, the retirement benefits paid to Social Security beneficiaries will need to be decreased</a:t>
            </a:r>
          </a:p>
          <a:p>
            <a:r>
              <a:rPr lang="en-US" sz="2400" dirty="0"/>
              <a:t>This will increase the number of elderly who are financially indigent (more on this later)</a:t>
            </a:r>
          </a:p>
          <a:p>
            <a:r>
              <a:rPr lang="en-US" sz="2400" dirty="0"/>
              <a:t>State and local programs that are means tested will have additional costs (beyond those currently anticipated)</a:t>
            </a:r>
          </a:p>
          <a:p>
            <a:r>
              <a:rPr lang="en-US" sz="2400" dirty="0"/>
              <a:t>Questions that will need to be considered</a:t>
            </a:r>
          </a:p>
          <a:p>
            <a:pPr lvl="1"/>
            <a:r>
              <a:rPr lang="en-US" sz="1800" dirty="0"/>
              <a:t>How will this impact state and local budgets?</a:t>
            </a:r>
          </a:p>
          <a:p>
            <a:pPr lvl="1"/>
            <a:r>
              <a:rPr lang="en-US" sz="1800" dirty="0"/>
              <a:t>What programs can be designed/modified to minimize the impact on both a personal and financial basis?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E175FD2E-8680-4E0E-AFD8-8820C5018C37}"/>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4</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1832071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2A475-E15A-41BB-8069-DCC30C975982}"/>
              </a:ext>
            </a:extLst>
          </p:cNvPr>
          <p:cNvSpPr>
            <a:spLocks noGrp="1"/>
          </p:cNvSpPr>
          <p:nvPr>
            <p:ph type="title"/>
          </p:nvPr>
        </p:nvSpPr>
        <p:spPr/>
        <p:txBody>
          <a:bodyPr/>
          <a:lstStyle/>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What are the Social Security Trust Funds?</a:t>
            </a:r>
            <a:endParaRPr lang="en-US" sz="2800" dirty="0"/>
          </a:p>
        </p:txBody>
      </p:sp>
      <p:sp>
        <p:nvSpPr>
          <p:cNvPr id="3" name="Content Placeholder 2">
            <a:extLst>
              <a:ext uri="{FF2B5EF4-FFF2-40B4-BE49-F238E27FC236}">
                <a16:creationId xmlns:a16="http://schemas.microsoft.com/office/drawing/2014/main" id="{4CB15894-862E-49A9-B675-FB0576760318}"/>
              </a:ext>
            </a:extLst>
          </p:cNvPr>
          <p:cNvSpPr>
            <a:spLocks noGrp="1"/>
          </p:cNvSpPr>
          <p:nvPr>
            <p:ph idx="1"/>
          </p:nvPr>
        </p:nvSpPr>
        <p:spPr>
          <a:xfrm>
            <a:off x="293615" y="998290"/>
            <a:ext cx="11836866" cy="4941116"/>
          </a:xfrm>
        </p:spPr>
        <p:txBody>
          <a:bodyPr/>
          <a:lstStyle/>
          <a:p>
            <a:pPr algn="l"/>
            <a:r>
              <a:rPr lang="en-US" sz="2800" dirty="0"/>
              <a:t>Congress established trust funds to account for Social Security and Medicare income and disbursements. </a:t>
            </a:r>
          </a:p>
          <a:p>
            <a:pPr algn="l"/>
            <a:r>
              <a:rPr lang="en-US" sz="2800" dirty="0"/>
              <a:t>Federal law requires that all excess funds be invested in interest-bearing securities backed by the full faith and credit of the United States. </a:t>
            </a:r>
          </a:p>
          <a:p>
            <a:pPr marL="0" indent="0">
              <a:buNone/>
            </a:pPr>
            <a:endParaRPr lang="en-US" sz="2800" dirty="0"/>
          </a:p>
        </p:txBody>
      </p:sp>
      <p:sp>
        <p:nvSpPr>
          <p:cNvPr id="4" name="Slide Number Placeholder 3">
            <a:extLst>
              <a:ext uri="{FF2B5EF4-FFF2-40B4-BE49-F238E27FC236}">
                <a16:creationId xmlns:a16="http://schemas.microsoft.com/office/drawing/2014/main" id="{92332E55-C3D0-4E92-B3E0-4500A2FBCF18}"/>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5</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438875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0DAF6-3F9D-4094-8BEC-1BE880059934}"/>
              </a:ext>
            </a:extLst>
          </p:cNvPr>
          <p:cNvSpPr>
            <a:spLocks noGrp="1"/>
          </p:cNvSpPr>
          <p:nvPr>
            <p:ph type="title"/>
          </p:nvPr>
        </p:nvSpPr>
        <p:spPr/>
        <p:txBody>
          <a:bodyPr/>
          <a:lstStyle/>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How are the Trust Funds financed?</a:t>
            </a:r>
            <a:endParaRPr lang="en-US" sz="2800" dirty="0"/>
          </a:p>
        </p:txBody>
      </p:sp>
      <p:sp>
        <p:nvSpPr>
          <p:cNvPr id="3" name="Content Placeholder 2">
            <a:extLst>
              <a:ext uri="{FF2B5EF4-FFF2-40B4-BE49-F238E27FC236}">
                <a16:creationId xmlns:a16="http://schemas.microsoft.com/office/drawing/2014/main" id="{A3C6569B-5ED2-49A9-BCF7-4AA8D159C293}"/>
              </a:ext>
            </a:extLst>
          </p:cNvPr>
          <p:cNvSpPr>
            <a:spLocks noGrp="1"/>
          </p:cNvSpPr>
          <p:nvPr>
            <p:ph idx="1"/>
          </p:nvPr>
        </p:nvSpPr>
        <p:spPr>
          <a:xfrm>
            <a:off x="285227" y="1015068"/>
            <a:ext cx="11845254" cy="5033394"/>
          </a:xfrm>
        </p:spPr>
        <p:txBody>
          <a:bodyPr/>
          <a:lstStyle/>
          <a:p>
            <a:r>
              <a:rPr lang="en-US" sz="2400" b="0" i="0" u="none" strike="noStrike" baseline="0" dirty="0">
                <a:solidFill>
                  <a:srgbClr val="000000"/>
                </a:solidFill>
              </a:rPr>
              <a:t>Social Security is a self-financing program with most of its income derived from payroll tax contributions (89.0%). </a:t>
            </a:r>
          </a:p>
          <a:p>
            <a:r>
              <a:rPr lang="en-US" sz="2400" b="0" i="0" u="none" strike="noStrike" baseline="0" dirty="0">
                <a:solidFill>
                  <a:srgbClr val="000000"/>
                </a:solidFill>
              </a:rPr>
              <a:t>Workers who are covered by Social Security (93% of all workers in 2020) and their employers must pay Social Security payroll taxes. </a:t>
            </a:r>
          </a:p>
          <a:p>
            <a:pPr lvl="1"/>
            <a:r>
              <a:rPr lang="en-US" sz="2000" b="0" i="0" u="none" strike="noStrike" baseline="0" dirty="0">
                <a:solidFill>
                  <a:srgbClr val="000000"/>
                </a:solidFill>
              </a:rPr>
              <a:t>The payroll tax is applied to earnings up to </a:t>
            </a:r>
            <a:r>
              <a:rPr lang="en-US" sz="2000" b="0" i="0" u="none" strike="noStrike" baseline="0" dirty="0">
                <a:solidFill>
                  <a:srgbClr val="FF0000"/>
                </a:solidFill>
              </a:rPr>
              <a:t>$137,700 in 2020</a:t>
            </a:r>
            <a:r>
              <a:rPr lang="en-US" sz="2000" b="0" i="0" u="none" strike="noStrike" baseline="0" dirty="0">
                <a:solidFill>
                  <a:srgbClr val="000000"/>
                </a:solidFill>
              </a:rPr>
              <a:t>. </a:t>
            </a:r>
          </a:p>
          <a:p>
            <a:pPr lvl="1"/>
            <a:r>
              <a:rPr lang="en-US" sz="2000" b="0" i="0" u="none" strike="noStrike" baseline="0" dirty="0">
                <a:solidFill>
                  <a:srgbClr val="000000"/>
                </a:solidFill>
              </a:rPr>
              <a:t>A worker’s earnings </a:t>
            </a:r>
            <a:r>
              <a:rPr lang="en-US" sz="2000" b="0" i="1" u="none" strike="noStrike" baseline="0" dirty="0">
                <a:solidFill>
                  <a:srgbClr val="000000"/>
                </a:solidFill>
              </a:rPr>
              <a:t>above </a:t>
            </a:r>
            <a:r>
              <a:rPr lang="en-US" sz="2000" b="0" i="0" u="none" strike="noStrike" baseline="0" dirty="0">
                <a:solidFill>
                  <a:srgbClr val="000000"/>
                </a:solidFill>
              </a:rPr>
              <a:t>the taxable maximum are not subject to the Social Security payroll tax (but they are subject to the Medicare tax), and they are not counted in the worker’s benefit computation. </a:t>
            </a:r>
          </a:p>
          <a:p>
            <a:pPr algn="l"/>
            <a:r>
              <a:rPr lang="en-US" sz="2400" b="0" i="0" u="none" strike="noStrike" baseline="0" dirty="0">
                <a:solidFill>
                  <a:srgbClr val="000000"/>
                </a:solidFill>
              </a:rPr>
              <a:t>Among workers who are not covered by Social Security (7% of all workers), the largest groups consist of some state and local government employees who participate in alternative pension plans and federal employees hired before 1984 who are covered by the Civil Service Retirement System (CSRS). </a:t>
            </a:r>
            <a:endParaRPr lang="en-US" sz="2400" dirty="0"/>
          </a:p>
        </p:txBody>
      </p:sp>
      <p:sp>
        <p:nvSpPr>
          <p:cNvPr id="4" name="Slide Number Placeholder 3">
            <a:extLst>
              <a:ext uri="{FF2B5EF4-FFF2-40B4-BE49-F238E27FC236}">
                <a16:creationId xmlns:a16="http://schemas.microsoft.com/office/drawing/2014/main" id="{55A11882-C025-4FA8-9A56-C76C319D12EC}"/>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6</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4090065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65B9-A5C4-473F-8092-BAD8AE222353}"/>
              </a:ext>
            </a:extLst>
          </p:cNvPr>
          <p:cNvSpPr>
            <a:spLocks noGrp="1"/>
          </p:cNvSpPr>
          <p:nvPr>
            <p:ph type="title"/>
          </p:nvPr>
        </p:nvSpPr>
        <p:spPr/>
        <p:txBody>
          <a:bodyPr/>
          <a:lstStyle/>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Depletion of the Trust Funds</a:t>
            </a:r>
            <a:endParaRPr lang="en-US" sz="2800" dirty="0"/>
          </a:p>
        </p:txBody>
      </p:sp>
      <p:sp>
        <p:nvSpPr>
          <p:cNvPr id="3" name="Content Placeholder 2">
            <a:extLst>
              <a:ext uri="{FF2B5EF4-FFF2-40B4-BE49-F238E27FC236}">
                <a16:creationId xmlns:a16="http://schemas.microsoft.com/office/drawing/2014/main" id="{F81A03C4-BA5D-4EF3-BF2A-5BD9AD37A584}"/>
              </a:ext>
            </a:extLst>
          </p:cNvPr>
          <p:cNvSpPr>
            <a:spLocks noGrp="1"/>
          </p:cNvSpPr>
          <p:nvPr>
            <p:ph idx="1"/>
          </p:nvPr>
        </p:nvSpPr>
        <p:spPr>
          <a:xfrm>
            <a:off x="302004" y="973123"/>
            <a:ext cx="11889995" cy="5066950"/>
          </a:xfrm>
        </p:spPr>
        <p:txBody>
          <a:bodyPr/>
          <a:lstStyle/>
          <a:p>
            <a:r>
              <a:rPr lang="en-US" sz="2800" b="0" i="0" dirty="0">
                <a:solidFill>
                  <a:srgbClr val="212121"/>
                </a:solidFill>
                <a:effectLst/>
              </a:rPr>
              <a:t>Each year the Trustees of the Social Security and Medicare trust funds report on the current and projected financial status of the two programs. </a:t>
            </a:r>
          </a:p>
          <a:p>
            <a:pPr lvl="1"/>
            <a:r>
              <a:rPr lang="en-US" sz="2000" b="0" i="0" dirty="0">
                <a:solidFill>
                  <a:srgbClr val="212121"/>
                </a:solidFill>
                <a:effectLst/>
              </a:rPr>
              <a:t>The reports include extensive information about these programs and careful analysis of their outlook.</a:t>
            </a:r>
          </a:p>
          <a:p>
            <a:r>
              <a:rPr lang="en-US" sz="2800" b="0" i="0" dirty="0">
                <a:solidFill>
                  <a:srgbClr val="212121"/>
                </a:solidFill>
                <a:effectLst/>
              </a:rPr>
              <a:t>The last 9 </a:t>
            </a:r>
            <a:r>
              <a:rPr lang="en-US" sz="2800" b="0" i="0" u="none" strike="noStrike" dirty="0">
                <a:effectLst/>
              </a:rPr>
              <a:t>Trustees Reports</a:t>
            </a:r>
            <a:r>
              <a:rPr lang="en-US" sz="2800" b="0" i="0" dirty="0">
                <a:effectLst/>
              </a:rPr>
              <a:t> </a:t>
            </a:r>
            <a:r>
              <a:rPr lang="en-US" sz="2800" b="0" i="0" dirty="0">
                <a:solidFill>
                  <a:srgbClr val="212121"/>
                </a:solidFill>
                <a:effectLst/>
              </a:rPr>
              <a:t>have indicated that Social Security's </a:t>
            </a:r>
            <a:r>
              <a:rPr lang="en-US" sz="2800" b="1" i="0" dirty="0">
                <a:solidFill>
                  <a:srgbClr val="212121"/>
                </a:solidFill>
                <a:effectLst/>
              </a:rPr>
              <a:t>Old-Age, Survivors, and Disability Insurance</a:t>
            </a:r>
            <a:r>
              <a:rPr lang="en-US" sz="2800" b="0" i="0" dirty="0">
                <a:solidFill>
                  <a:srgbClr val="212121"/>
                </a:solidFill>
                <a:effectLst/>
              </a:rPr>
              <a:t> (OASDI) Trust Fund reserves would become depleted between </a:t>
            </a:r>
            <a:r>
              <a:rPr lang="en-US" sz="2800" b="0" i="0" dirty="0">
                <a:solidFill>
                  <a:srgbClr val="FF0000"/>
                </a:solidFill>
                <a:effectLst/>
              </a:rPr>
              <a:t>2033 and 2035 </a:t>
            </a:r>
            <a:r>
              <a:rPr lang="en-US" sz="2800" b="0" i="0" dirty="0">
                <a:solidFill>
                  <a:srgbClr val="212121"/>
                </a:solidFill>
                <a:effectLst/>
              </a:rPr>
              <a:t>under the intermediate set of assumptions provided in each report. </a:t>
            </a:r>
          </a:p>
          <a:p>
            <a:pPr lvl="1"/>
            <a:r>
              <a:rPr lang="en-US" sz="2000" b="0" i="0" dirty="0">
                <a:solidFill>
                  <a:srgbClr val="212121"/>
                </a:solidFill>
                <a:effectLst/>
              </a:rPr>
              <a:t>If no legislative change is enacted, scheduled tax revenues will be sufficient to pay only about </a:t>
            </a:r>
            <a:r>
              <a:rPr lang="en-US" sz="2000" b="0" i="0" dirty="0">
                <a:solidFill>
                  <a:srgbClr val="FF0000"/>
                </a:solidFill>
                <a:effectLst/>
              </a:rPr>
              <a:t>three-fourths</a:t>
            </a:r>
            <a:r>
              <a:rPr lang="en-US" sz="2000" b="0" i="0" dirty="0">
                <a:solidFill>
                  <a:srgbClr val="212121"/>
                </a:solidFill>
                <a:effectLst/>
              </a:rPr>
              <a:t> of the scheduled benefits after trust fund depletion. </a:t>
            </a:r>
          </a:p>
          <a:p>
            <a:r>
              <a:rPr lang="en-US" sz="2800" dirty="0">
                <a:solidFill>
                  <a:srgbClr val="000000"/>
                </a:solidFill>
              </a:rPr>
              <a:t>Important to note: this projection was made PRIOR to COVID-19</a:t>
            </a:r>
            <a:endParaRPr lang="en-US" sz="2800" b="0" i="0" u="none" strike="noStrike" baseline="0" dirty="0">
              <a:solidFill>
                <a:srgbClr val="000000"/>
              </a:solidFill>
            </a:endParaRPr>
          </a:p>
        </p:txBody>
      </p:sp>
      <p:sp>
        <p:nvSpPr>
          <p:cNvPr id="4" name="Slide Number Placeholder 3">
            <a:extLst>
              <a:ext uri="{FF2B5EF4-FFF2-40B4-BE49-F238E27FC236}">
                <a16:creationId xmlns:a16="http://schemas.microsoft.com/office/drawing/2014/main" id="{D4D9E55C-8860-43B5-ABBB-AF6ADD94437E}"/>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7</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564176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BD5B5-AF67-4334-8FED-50FF47999785}"/>
              </a:ext>
            </a:extLst>
          </p:cNvPr>
          <p:cNvSpPr>
            <a:spLocks noGrp="1"/>
          </p:cNvSpPr>
          <p:nvPr>
            <p:ph type="title"/>
          </p:nvPr>
        </p:nvSpPr>
        <p:spPr/>
        <p:txBody>
          <a:bodyPr/>
          <a:lstStyle/>
          <a:p>
            <a:r>
              <a:rPr lang="en-US" dirty="0">
                <a:effectLst/>
                <a:latin typeface="Times New Roman" panose="02020603050405020304" pitchFamily="18" charset="0"/>
                <a:ea typeface="Calibri" panose="020F0502020204030204" pitchFamily="34" charset="0"/>
                <a:cs typeface="Times New Roman" panose="02020603050405020304" pitchFamily="18" charset="0"/>
              </a:rPr>
              <a:t>How have demographics contributed to the Social Security Trust Fund problems?</a:t>
            </a:r>
            <a:endParaRPr lang="en-US" sz="2400" dirty="0"/>
          </a:p>
        </p:txBody>
      </p:sp>
      <p:sp>
        <p:nvSpPr>
          <p:cNvPr id="4" name="Slide Number Placeholder 3">
            <a:extLst>
              <a:ext uri="{FF2B5EF4-FFF2-40B4-BE49-F238E27FC236}">
                <a16:creationId xmlns:a16="http://schemas.microsoft.com/office/drawing/2014/main" id="{CBCDA08B-E8B1-483C-AB35-C29F31040D1B}"/>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8</a:t>
            </a:fld>
            <a:endParaRPr lang="en-US" dirty="0">
              <a:solidFill>
                <a:prstClr val="black"/>
              </a:solidFill>
              <a:ea typeface="MS PGothic" pitchFamily="34" charset="-128"/>
            </a:endParaRPr>
          </a:p>
        </p:txBody>
      </p:sp>
      <p:sp>
        <p:nvSpPr>
          <p:cNvPr id="6" name="TextBox 5">
            <a:extLst>
              <a:ext uri="{FF2B5EF4-FFF2-40B4-BE49-F238E27FC236}">
                <a16:creationId xmlns:a16="http://schemas.microsoft.com/office/drawing/2014/main" id="{4A601CE8-6024-4D52-B0F0-DE81C37F55C6}"/>
              </a:ext>
            </a:extLst>
          </p:cNvPr>
          <p:cNvSpPr txBox="1"/>
          <p:nvPr/>
        </p:nvSpPr>
        <p:spPr>
          <a:xfrm>
            <a:off x="2256639" y="6065240"/>
            <a:ext cx="8548381" cy="369332"/>
          </a:xfrm>
          <a:prstGeom prst="rect">
            <a:avLst/>
          </a:prstGeom>
          <a:noFill/>
        </p:spPr>
        <p:txBody>
          <a:bodyPr wrap="square" rtlCol="0">
            <a:spAutoFit/>
          </a:bodyPr>
          <a:lstStyle/>
          <a:p>
            <a:r>
              <a:rPr lang="en-US" sz="1800" dirty="0">
                <a:effectLst/>
                <a:latin typeface="Arial" panose="020B0604020202020204" pitchFamily="34" charset="0"/>
              </a:rPr>
              <a:t>SOURCE: Board of Trustees (2020, Table IV.B3).</a:t>
            </a:r>
          </a:p>
        </p:txBody>
      </p:sp>
      <p:graphicFrame>
        <p:nvGraphicFramePr>
          <p:cNvPr id="11" name="Content Placeholder 10">
            <a:extLst>
              <a:ext uri="{FF2B5EF4-FFF2-40B4-BE49-F238E27FC236}">
                <a16:creationId xmlns:a16="http://schemas.microsoft.com/office/drawing/2014/main" id="{3471515E-0144-488A-8B2D-2A25DA9A2DA6}"/>
              </a:ext>
            </a:extLst>
          </p:cNvPr>
          <p:cNvGraphicFramePr>
            <a:graphicFrameLocks noGrp="1"/>
          </p:cNvGraphicFramePr>
          <p:nvPr>
            <p:ph idx="1"/>
            <p:extLst>
              <p:ext uri="{D42A27DB-BD31-4B8C-83A1-F6EECF244321}">
                <p14:modId xmlns:p14="http://schemas.microsoft.com/office/powerpoint/2010/main" val="1635270474"/>
              </p:ext>
            </p:extLst>
          </p:nvPr>
        </p:nvGraphicFramePr>
        <p:xfrm>
          <a:off x="310394" y="1023457"/>
          <a:ext cx="11811698" cy="48907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05819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FB9CD-3BB5-472E-8231-F1C41BDB60FB}"/>
              </a:ext>
            </a:extLst>
          </p:cNvPr>
          <p:cNvSpPr>
            <a:spLocks noGrp="1"/>
          </p:cNvSpPr>
          <p:nvPr>
            <p:ph type="title"/>
          </p:nvPr>
        </p:nvSpPr>
        <p:spPr/>
        <p:txBody>
          <a:bodyPr/>
          <a:lstStyle/>
          <a:p>
            <a:r>
              <a:rPr lang="en-US" sz="2800" dirty="0"/>
              <a:t>What would it cost to keep the Trust Fund solvent?</a:t>
            </a:r>
          </a:p>
        </p:txBody>
      </p:sp>
      <p:sp>
        <p:nvSpPr>
          <p:cNvPr id="3" name="Content Placeholder 2">
            <a:extLst>
              <a:ext uri="{FF2B5EF4-FFF2-40B4-BE49-F238E27FC236}">
                <a16:creationId xmlns:a16="http://schemas.microsoft.com/office/drawing/2014/main" id="{AF42A955-AF8F-43C6-880F-B539E62A4327}"/>
              </a:ext>
            </a:extLst>
          </p:cNvPr>
          <p:cNvSpPr>
            <a:spLocks noGrp="1"/>
          </p:cNvSpPr>
          <p:nvPr>
            <p:ph idx="1"/>
          </p:nvPr>
        </p:nvSpPr>
        <p:spPr>
          <a:xfrm>
            <a:off x="310393" y="1023457"/>
            <a:ext cx="10947249" cy="4462944"/>
          </a:xfrm>
        </p:spPr>
        <p:txBody>
          <a:bodyPr/>
          <a:lstStyle/>
          <a:p>
            <a:r>
              <a:rPr lang="en-US" sz="2800" dirty="0"/>
              <a:t>If one wants to keep the current promised benefits </a:t>
            </a:r>
            <a:r>
              <a:rPr lang="en-US" sz="2800" u="sng" dirty="0"/>
              <a:t>and</a:t>
            </a:r>
            <a:r>
              <a:rPr lang="en-US" sz="2800" dirty="0"/>
              <a:t> keep the trust fund solvent for the long run (75 years):</a:t>
            </a:r>
          </a:p>
          <a:p>
            <a:pPr lvl="1"/>
            <a:r>
              <a:rPr lang="en-US" sz="2000" dirty="0"/>
              <a:t>Increase the payroll tax rate (currently 12.4 percent) to 15.8 percent in 2021 and later</a:t>
            </a:r>
          </a:p>
          <a:p>
            <a:pPr lvl="1"/>
            <a:r>
              <a:rPr lang="en-US" sz="2000" dirty="0"/>
              <a:t>Cost is split evenly between employee and employer</a:t>
            </a:r>
          </a:p>
        </p:txBody>
      </p:sp>
      <p:sp>
        <p:nvSpPr>
          <p:cNvPr id="4" name="Slide Number Placeholder 3">
            <a:extLst>
              <a:ext uri="{FF2B5EF4-FFF2-40B4-BE49-F238E27FC236}">
                <a16:creationId xmlns:a16="http://schemas.microsoft.com/office/drawing/2014/main" id="{8AEDBC7B-7A40-48E3-976D-3DA02B54686F}"/>
              </a:ext>
            </a:extLst>
          </p:cNvPr>
          <p:cNvSpPr>
            <a:spLocks noGrp="1"/>
          </p:cNvSpPr>
          <p:nvPr>
            <p:ph type="sldNum" sz="quarter" idx="10"/>
          </p:nvPr>
        </p:nvSpPr>
        <p:spPr/>
        <p:txBody>
          <a:bodyPr/>
          <a:lstStyle/>
          <a:p>
            <a:pPr fontAlgn="base">
              <a:spcBef>
                <a:spcPct val="0"/>
              </a:spcBef>
              <a:spcAft>
                <a:spcPct val="0"/>
              </a:spcAft>
            </a:pPr>
            <a:fld id="{D924C943-B923-4726-8276-4D73DBF403D3}" type="slidenum">
              <a:rPr lang="en-US" smtClean="0">
                <a:solidFill>
                  <a:prstClr val="black"/>
                </a:solidFill>
                <a:ea typeface="MS PGothic" pitchFamily="34" charset="-128"/>
              </a:rPr>
              <a:pPr fontAlgn="base">
                <a:spcBef>
                  <a:spcPct val="0"/>
                </a:spcBef>
                <a:spcAft>
                  <a:spcPct val="0"/>
                </a:spcAft>
              </a:pPr>
              <a:t>9</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1910395540"/>
      </p:ext>
    </p:extLst>
  </p:cSld>
  <p:clrMapOvr>
    <a:masterClrMapping/>
  </p:clrMapOvr>
</p:sld>
</file>

<file path=ppt/theme/theme1.xml><?xml version="1.0" encoding="utf-8"?>
<a:theme xmlns:a="http://schemas.openxmlformats.org/drawingml/2006/main" name="1_EBRIMaster2013Base">
  <a:themeElements>
    <a:clrScheme name="Custom 17">
      <a:dk1>
        <a:sysClr val="windowText" lastClr="000000"/>
      </a:dk1>
      <a:lt1>
        <a:sysClr val="window" lastClr="FFFFFF"/>
      </a:lt1>
      <a:dk2>
        <a:srgbClr val="1F497D"/>
      </a:dk2>
      <a:lt2>
        <a:srgbClr val="EEECE1"/>
      </a:lt2>
      <a:accent1>
        <a:srgbClr val="165D8F"/>
      </a:accent1>
      <a:accent2>
        <a:srgbClr val="F79646"/>
      </a:accent2>
      <a:accent3>
        <a:srgbClr val="7D3853"/>
      </a:accent3>
      <a:accent4>
        <a:srgbClr val="387D3F"/>
      </a:accent4>
      <a:accent5>
        <a:srgbClr val="62387D"/>
      </a:accent5>
      <a:accent6>
        <a:srgbClr val="92D050"/>
      </a:accent6>
      <a:hlink>
        <a:srgbClr val="0000FF"/>
      </a:hlink>
      <a:folHlink>
        <a:srgbClr val="800080"/>
      </a:folHlink>
    </a:clrScheme>
    <a:fontScheme name="1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Tahoma" pitchFamily="34" charset="0"/>
            <a:ea typeface="MS PGothic" pitchFamily="34" charset="-128"/>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Tahoma" pitchFamily="34" charset="0"/>
            <a:ea typeface="MS PGothic" pitchFamily="34" charset="-128"/>
            <a:cs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Revised EBRI template" id="{1A313505-55EC-44F0-BD9E-E49B83357809}" vid="{89E64BA5-3B66-4011-8AA7-813B0FF4C90E}"/>
    </a:ext>
  </a:extLst>
</a:theme>
</file>

<file path=ppt/theme/theme2.xml><?xml version="1.0" encoding="utf-8"?>
<a:theme xmlns:a="http://schemas.openxmlformats.org/drawingml/2006/main" name="2_EBRIMaster2013Base">
  <a:themeElements>
    <a:clrScheme name="Custom 27">
      <a:dk1>
        <a:sysClr val="windowText" lastClr="000000"/>
      </a:dk1>
      <a:lt1>
        <a:sysClr val="window" lastClr="FFFFFF"/>
      </a:lt1>
      <a:dk2>
        <a:srgbClr val="1F497D"/>
      </a:dk2>
      <a:lt2>
        <a:srgbClr val="EEECE1"/>
      </a:lt2>
      <a:accent1>
        <a:srgbClr val="165D8F"/>
      </a:accent1>
      <a:accent2>
        <a:srgbClr val="F79646"/>
      </a:accent2>
      <a:accent3>
        <a:srgbClr val="7D3853"/>
      </a:accent3>
      <a:accent4>
        <a:srgbClr val="387D3F"/>
      </a:accent4>
      <a:accent5>
        <a:srgbClr val="62387D"/>
      </a:accent5>
      <a:accent6>
        <a:srgbClr val="92D050"/>
      </a:accent6>
      <a:hlink>
        <a:srgbClr val="0000FF"/>
      </a:hlink>
      <a:folHlink>
        <a:srgbClr val="800080"/>
      </a:folHlink>
    </a:clrScheme>
    <a:fontScheme name="1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Tahoma" pitchFamily="34" charset="0"/>
            <a:ea typeface="MS PGothic" pitchFamily="34" charset="-128"/>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Tahoma" pitchFamily="34" charset="0"/>
            <a:ea typeface="MS PGothic" pitchFamily="34" charset="-128"/>
            <a:cs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9EBRITemplateWideScreen" id="{2002ED77-2369-4CFB-97C6-38343AD96231}" vid="{BCC7FCAA-DF30-4E6F-AD06-15F10502D81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67AF2526BE149A1129AF1E44439BB" ma:contentTypeVersion="10" ma:contentTypeDescription="Create a new document." ma:contentTypeScope="" ma:versionID="753d71ee155dca1b78b9a6737947e0b6">
  <xsd:schema xmlns:xsd="http://www.w3.org/2001/XMLSchema" xmlns:xs="http://www.w3.org/2001/XMLSchema" xmlns:p="http://schemas.microsoft.com/office/2006/metadata/properties" xmlns:ns3="83a4d402-7d44-4f77-817e-3519bce6e592" targetNamespace="http://schemas.microsoft.com/office/2006/metadata/properties" ma:root="true" ma:fieldsID="4375688218009c5f69a4398282664228" ns3:_="">
    <xsd:import namespace="83a4d402-7d44-4f77-817e-3519bce6e59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a4d402-7d44-4f77-817e-3519bce6e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989C2D-7751-4761-92E4-44B649C56C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a4d402-7d44-4f77-817e-3519bce6e5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08FB87-1519-4B53-961D-4C35ECC7DCFE}">
  <ds:schemaRefs>
    <ds:schemaRef ds:uri="http://purl.org/dc/elements/1.1/"/>
    <ds:schemaRef ds:uri="http://schemas.microsoft.com/office/2006/metadata/properties"/>
    <ds:schemaRef ds:uri="http://purl.org/dc/dcmitype/"/>
    <ds:schemaRef ds:uri="83a4d402-7d44-4f77-817e-3519bce6e592"/>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A4468B7D-514A-45B2-8DA5-B5D769EFBA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14765</TotalTime>
  <Words>2225</Words>
  <Application>Microsoft Office PowerPoint</Application>
  <PresentationFormat>Widescreen</PresentationFormat>
  <Paragraphs>176</Paragraphs>
  <Slides>18</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Arial</vt:lpstr>
      <vt:lpstr>ArialMT</vt:lpstr>
      <vt:lpstr>Calibri</vt:lpstr>
      <vt:lpstr>Helv</vt:lpstr>
      <vt:lpstr>Tahoma</vt:lpstr>
      <vt:lpstr>Times New Roman</vt:lpstr>
      <vt:lpstr>1_EBRIMaster2013Base</vt:lpstr>
      <vt:lpstr>2_EBRIMaster2013Base</vt:lpstr>
      <vt:lpstr>Social Security Trust Funds: Short-Term Outlook and Implications of Shortfalls  CoA Presentation, November 19, 2020</vt:lpstr>
      <vt:lpstr>CAVEAT</vt:lpstr>
      <vt:lpstr>Outline of Presentation </vt:lpstr>
      <vt:lpstr>Why should the CoA be interested in this topic?</vt:lpstr>
      <vt:lpstr>What are the Social Security Trust Funds?</vt:lpstr>
      <vt:lpstr>How are the Trust Funds financed?</vt:lpstr>
      <vt:lpstr>Depletion of the Trust Funds</vt:lpstr>
      <vt:lpstr>How have demographics contributed to the Social Security Trust Fund problems?</vt:lpstr>
      <vt:lpstr>What would it cost to keep the Trust Fund solvent?</vt:lpstr>
      <vt:lpstr>What are some possible generic solutions to this problem? </vt:lpstr>
      <vt:lpstr>What do you think will (as opposed to should) be done?</vt:lpstr>
      <vt:lpstr>Can the shortfall be addressed while also expanding benefits?  Key details of the Social Security 2100 Act</vt:lpstr>
      <vt:lpstr>How much would benefits increase under the Social Security 2100 Act?</vt:lpstr>
      <vt:lpstr>What does the depletion of the Social Security Trust Fund mean for the U.S. economy? </vt:lpstr>
      <vt:lpstr>What is Joe Biden proposing?</vt:lpstr>
      <vt:lpstr>Implications of proposed solutions</vt:lpstr>
      <vt:lpstr>What does depletion of the Trust Funds mean for cost of living increases?  Do the cost of living increases contribute to the depletion of the Funds? </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Employer Financial Well-Being Survey</dc:title>
  <dc:creator>AnnMarie Pino</dc:creator>
  <cp:lastModifiedBy>Jack VanDerhei</cp:lastModifiedBy>
  <cp:revision>413</cp:revision>
  <cp:lastPrinted>2020-11-18T22:36:34Z</cp:lastPrinted>
  <dcterms:created xsi:type="dcterms:W3CDTF">2019-07-23T20:22:49Z</dcterms:created>
  <dcterms:modified xsi:type="dcterms:W3CDTF">2020-11-19T21:12:21Z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0x0101007CC67AF2526BE149A1129AF1E44439BB</vt:lpwstr>
  </property>
</Properties>
</file>